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Default Extension="emf" ContentType="image/x-emf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Default Extension="wmf" ContentType="image/x-wmf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72" r:id="rId1"/>
  </p:sldMasterIdLst>
  <p:notesMasterIdLst>
    <p:notesMasterId r:id="rId29"/>
  </p:notesMasterIdLst>
  <p:handoutMasterIdLst>
    <p:handoutMasterId r:id="rId30"/>
  </p:handoutMasterIdLst>
  <p:sldIdLst>
    <p:sldId id="274" r:id="rId2"/>
    <p:sldId id="686" r:id="rId3"/>
    <p:sldId id="687" r:id="rId4"/>
    <p:sldId id="694" r:id="rId5"/>
    <p:sldId id="685" r:id="rId6"/>
    <p:sldId id="747" r:id="rId7"/>
    <p:sldId id="696" r:id="rId8"/>
    <p:sldId id="728" r:id="rId9"/>
    <p:sldId id="726" r:id="rId10"/>
    <p:sldId id="711" r:id="rId11"/>
    <p:sldId id="700" r:id="rId12"/>
    <p:sldId id="520" r:id="rId13"/>
    <p:sldId id="744" r:id="rId14"/>
    <p:sldId id="745" r:id="rId15"/>
    <p:sldId id="746" r:id="rId16"/>
    <p:sldId id="715" r:id="rId17"/>
    <p:sldId id="741" r:id="rId18"/>
    <p:sldId id="742" r:id="rId19"/>
    <p:sldId id="743" r:id="rId20"/>
    <p:sldId id="689" r:id="rId21"/>
    <p:sldId id="730" r:id="rId22"/>
    <p:sldId id="738" r:id="rId23"/>
    <p:sldId id="720" r:id="rId24"/>
    <p:sldId id="739" r:id="rId25"/>
    <p:sldId id="748" r:id="rId26"/>
    <p:sldId id="736" r:id="rId27"/>
    <p:sldId id="714" r:id="rId28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F8395"/>
    <a:srgbClr val="5A94A8"/>
    <a:srgbClr val="477687"/>
    <a:srgbClr val="FFFFE9"/>
    <a:srgbClr val="FFFF99"/>
    <a:srgbClr val="F3F3EB"/>
    <a:srgbClr val="FCF3BA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6520" autoAdjust="0"/>
  </p:normalViewPr>
  <p:slideViewPr>
    <p:cSldViewPr>
      <p:cViewPr>
        <p:scale>
          <a:sx n="100" d="100"/>
          <a:sy n="100" d="100"/>
        </p:scale>
        <p:origin x="-440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56" y="190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5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F66EA3-6FC3-6845-BA40-214E55D700A6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8024BE-1A68-4149-95E9-A7E5EFC27EC4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374650" y="4716463"/>
            <a:ext cx="5976938" cy="4856162"/>
          </a:xfrm>
          <a:noFill/>
          <a:ln/>
        </p:spPr>
        <p:txBody>
          <a:bodyPr/>
          <a:lstStyle/>
          <a:p>
            <a:pPr eaLnBrk="1" hangingPunct="1"/>
            <a:endParaRPr lang="fr-FR" sz="1000" dirty="0">
              <a:latin typeface="Arial" charset="0"/>
            </a:endParaRPr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7D9EE0-A509-D34D-8C54-7AE8BFD0FA42}" type="slidenum">
              <a:rPr lang="fr-FR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784725" cy="358933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4459288"/>
            <a:ext cx="6048375" cy="5113337"/>
          </a:xfrm>
          <a:noFill/>
          <a:ln/>
        </p:spPr>
        <p:txBody>
          <a:bodyPr/>
          <a:lstStyle/>
          <a:p>
            <a:pPr marL="400050" indent="-400050">
              <a:lnSpc>
                <a:spcPct val="90000"/>
              </a:lnSpc>
            </a:pPr>
            <a:endParaRPr lang="fr-FR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784725" cy="358933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4459288"/>
            <a:ext cx="6048375" cy="5113337"/>
          </a:xfrm>
          <a:noFill/>
          <a:ln/>
        </p:spPr>
        <p:txBody>
          <a:bodyPr/>
          <a:lstStyle/>
          <a:p>
            <a:pPr marL="400050" indent="-400050">
              <a:lnSpc>
                <a:spcPct val="90000"/>
              </a:lnSpc>
            </a:pPr>
            <a:endParaRPr lang="fr-FR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784725" cy="358933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4459288"/>
            <a:ext cx="6048375" cy="5113337"/>
          </a:xfrm>
          <a:noFill/>
          <a:ln/>
        </p:spPr>
        <p:txBody>
          <a:bodyPr/>
          <a:lstStyle/>
          <a:p>
            <a:pPr marL="400050" indent="-400050">
              <a:lnSpc>
                <a:spcPct val="90000"/>
              </a:lnSpc>
            </a:pPr>
            <a:endParaRPr lang="fr-FR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784725" cy="358933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4459288"/>
            <a:ext cx="6048375" cy="5113337"/>
          </a:xfrm>
          <a:noFill/>
          <a:ln/>
        </p:spPr>
        <p:txBody>
          <a:bodyPr/>
          <a:lstStyle/>
          <a:p>
            <a:pPr marL="400050" indent="-400050">
              <a:lnSpc>
                <a:spcPct val="90000"/>
              </a:lnSpc>
            </a:pPr>
            <a:endParaRPr lang="fr-FR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784725" cy="358933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4459288"/>
            <a:ext cx="6048375" cy="5113337"/>
          </a:xfrm>
          <a:noFill/>
          <a:ln/>
        </p:spPr>
        <p:txBody>
          <a:bodyPr/>
          <a:lstStyle/>
          <a:p>
            <a:pPr marL="400050" indent="-400050">
              <a:lnSpc>
                <a:spcPct val="90000"/>
              </a:lnSpc>
            </a:pPr>
            <a:endParaRPr lang="fr-FR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784725" cy="358933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4459288"/>
            <a:ext cx="6048375" cy="5113337"/>
          </a:xfrm>
          <a:noFill/>
          <a:ln/>
        </p:spPr>
        <p:txBody>
          <a:bodyPr/>
          <a:lstStyle/>
          <a:p>
            <a:pPr marL="400050" indent="-400050">
              <a:lnSpc>
                <a:spcPct val="90000"/>
              </a:lnSpc>
            </a:pPr>
            <a:endParaRPr lang="fr-FR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784725" cy="358933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4459288"/>
            <a:ext cx="6048375" cy="5113337"/>
          </a:xfrm>
          <a:noFill/>
          <a:ln/>
        </p:spPr>
        <p:txBody>
          <a:bodyPr/>
          <a:lstStyle/>
          <a:p>
            <a:pPr marL="400050" indent="-400050">
              <a:lnSpc>
                <a:spcPct val="90000"/>
              </a:lnSpc>
            </a:pPr>
            <a:endParaRPr lang="fr-FR" b="1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716463"/>
            <a:ext cx="5759450" cy="4467225"/>
          </a:xfrm>
          <a:noFill/>
          <a:ln/>
        </p:spPr>
        <p:txBody>
          <a:bodyPr/>
          <a:lstStyle/>
          <a:p>
            <a:pPr marL="571500" indent="-571500"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None/>
            </a:pPr>
            <a:endParaRPr lang="fr-FR" sz="2600" i="1" dirty="0">
              <a:latin typeface="Tw Cen MT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716463"/>
            <a:ext cx="5759450" cy="4467225"/>
          </a:xfrm>
          <a:noFill/>
          <a:ln/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68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C8C17-8B0B-874D-8743-8A7367E0B432}" type="slidenum">
              <a:rPr lang="fr-FR"/>
              <a:pPr/>
              <a:t>21</a:t>
            </a:fld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29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>
              <a:latin typeface="Times New Roman" charset="0"/>
            </a:endParaRPr>
          </a:p>
        </p:txBody>
      </p:sp>
      <p:sp>
        <p:nvSpPr>
          <p:cNvPr id="829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93916-D5A8-3F44-AFF5-077BA26C3374}" type="slidenum">
              <a:rPr lang="fr-FR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8"/>
          <p:cNvSpPr txBox="1">
            <a:spLocks noGrp="1" noChangeArrowheads="1"/>
          </p:cNvSpPr>
          <p:nvPr/>
        </p:nvSpPr>
        <p:spPr bwMode="auto">
          <a:xfrm>
            <a:off x="3851275" y="9434513"/>
            <a:ext cx="2944813" cy="490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458" tIns="47909" rIns="95458" bIns="47909" anchor="b">
            <a:prstTxWarp prst="textNoShape">
              <a:avLst/>
            </a:prstTxWarp>
          </a:bodyPr>
          <a:lstStyle/>
          <a:p>
            <a:pPr algn="r" defTabSz="449263">
              <a:tabLst>
                <a:tab pos="723900" algn="l"/>
                <a:tab pos="1449388" algn="l"/>
                <a:tab pos="2173288" algn="l"/>
                <a:tab pos="2897188" algn="l"/>
              </a:tabLst>
            </a:pPr>
            <a:fld id="{661462B9-DA7E-6448-BD8A-6BEAE04351DC}" type="slidenum">
              <a:rPr lang="fr-FR" sz="1300">
                <a:solidFill>
                  <a:srgbClr val="000000"/>
                </a:solidFill>
                <a:ea typeface="Arial Unicode MS" charset="0"/>
                <a:cs typeface="Arial Unicode MS" charset="0"/>
              </a:rPr>
              <a:pPr algn="r" defTabSz="449263">
                <a:tabLst>
                  <a:tab pos="723900" algn="l"/>
                  <a:tab pos="1449388" algn="l"/>
                  <a:tab pos="2173288" algn="l"/>
                  <a:tab pos="2897188" algn="l"/>
                </a:tabLst>
              </a:pPr>
              <a:t>26</a:t>
            </a:fld>
            <a:endParaRPr lang="fr-FR" sz="13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83971" name="Text Box 1"/>
          <p:cNvSpPr txBox="1">
            <a:spLocks noChangeArrowheads="1"/>
          </p:cNvSpPr>
          <p:nvPr/>
        </p:nvSpPr>
        <p:spPr bwMode="auto">
          <a:xfrm>
            <a:off x="3851275" y="9434513"/>
            <a:ext cx="2946400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458" tIns="47909" rIns="95458" bIns="47909" anchor="b">
            <a:prstTxWarp prst="textNoShape">
              <a:avLst/>
            </a:prstTxWarp>
          </a:bodyPr>
          <a:lstStyle/>
          <a:p>
            <a:pPr algn="r" defTabSz="449263">
              <a:tabLst>
                <a:tab pos="0" algn="l"/>
                <a:tab pos="447675" algn="l"/>
                <a:tab pos="896938" algn="l"/>
                <a:tab pos="1346200" algn="l"/>
                <a:tab pos="1797050" algn="l"/>
                <a:tab pos="2246313" algn="l"/>
                <a:tab pos="2695575" algn="l"/>
                <a:tab pos="3144838" algn="l"/>
                <a:tab pos="3595688" algn="l"/>
                <a:tab pos="4043363" algn="l"/>
                <a:tab pos="4494213" algn="l"/>
                <a:tab pos="4943475" algn="l"/>
                <a:tab pos="5392738" algn="l"/>
                <a:tab pos="5842000" algn="l"/>
                <a:tab pos="6292850" algn="l"/>
                <a:tab pos="6742113" algn="l"/>
                <a:tab pos="7189788" algn="l"/>
                <a:tab pos="7640638" algn="l"/>
                <a:tab pos="8089900" algn="l"/>
                <a:tab pos="8539163" algn="l"/>
                <a:tab pos="8988425" algn="l"/>
              </a:tabLst>
            </a:pPr>
            <a:fld id="{CBE0242C-9F55-304D-9E3F-05ABDE8D76DE}" type="slidenum">
              <a:rPr lang="fr-FR" sz="1300">
                <a:solidFill>
                  <a:srgbClr val="000000"/>
                </a:solidFill>
                <a:ea typeface="Arial Unicode MS" charset="0"/>
                <a:cs typeface="Arial Unicode MS" charset="0"/>
              </a:rPr>
              <a:pPr algn="r" defTabSz="449263">
                <a:tabLst>
                  <a:tab pos="0" algn="l"/>
                  <a:tab pos="447675" algn="l"/>
                  <a:tab pos="896938" algn="l"/>
                  <a:tab pos="1346200" algn="l"/>
                  <a:tab pos="1797050" algn="l"/>
                  <a:tab pos="2246313" algn="l"/>
                  <a:tab pos="2695575" algn="l"/>
                  <a:tab pos="3144838" algn="l"/>
                  <a:tab pos="3595688" algn="l"/>
                  <a:tab pos="4043363" algn="l"/>
                  <a:tab pos="4494213" algn="l"/>
                  <a:tab pos="4943475" algn="l"/>
                  <a:tab pos="5392738" algn="l"/>
                  <a:tab pos="5842000" algn="l"/>
                  <a:tab pos="6292850" algn="l"/>
                  <a:tab pos="6742113" algn="l"/>
                  <a:tab pos="7189788" algn="l"/>
                  <a:tab pos="7640638" algn="l"/>
                  <a:tab pos="8089900" algn="l"/>
                  <a:tab pos="8539163" algn="l"/>
                  <a:tab pos="8988425" algn="l"/>
                </a:tabLst>
              </a:pPr>
              <a:t>26</a:t>
            </a:fld>
            <a:endParaRPr lang="fr-FR" sz="13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83972" name="Text Box 2"/>
          <p:cNvSpPr txBox="1">
            <a:spLocks noChangeArrowheads="1"/>
          </p:cNvSpPr>
          <p:nvPr/>
        </p:nvSpPr>
        <p:spPr bwMode="auto">
          <a:xfrm>
            <a:off x="3849688" y="9432925"/>
            <a:ext cx="2944812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575" tIns="46108" rIns="92575" bIns="46108" anchor="b">
            <a:prstTxWarp prst="textNoShape">
              <a:avLst/>
            </a:prstTxWarp>
          </a:bodyPr>
          <a:lstStyle/>
          <a:p>
            <a:pPr algn="r" defTabSz="449263">
              <a:tabLst>
                <a:tab pos="0" algn="l"/>
                <a:tab pos="447675" algn="l"/>
                <a:tab pos="896938" algn="l"/>
                <a:tab pos="1346200" algn="l"/>
                <a:tab pos="1797050" algn="l"/>
                <a:tab pos="2246313" algn="l"/>
                <a:tab pos="2695575" algn="l"/>
                <a:tab pos="3144838" algn="l"/>
                <a:tab pos="3595688" algn="l"/>
                <a:tab pos="4043363" algn="l"/>
                <a:tab pos="4494213" algn="l"/>
                <a:tab pos="4943475" algn="l"/>
                <a:tab pos="5392738" algn="l"/>
                <a:tab pos="5842000" algn="l"/>
                <a:tab pos="6292850" algn="l"/>
                <a:tab pos="6742113" algn="l"/>
                <a:tab pos="7189788" algn="l"/>
                <a:tab pos="7640638" algn="l"/>
                <a:tab pos="8089900" algn="l"/>
                <a:tab pos="8539163" algn="l"/>
                <a:tab pos="8988425" algn="l"/>
              </a:tabLst>
            </a:pPr>
            <a:fld id="{EE2278A2-6D90-254A-9BC8-E845BB76BD40}" type="slidenum">
              <a:rPr lang="fr-FR" sz="1400">
                <a:solidFill>
                  <a:srgbClr val="000000"/>
                </a:solidFill>
                <a:ea typeface="Arial Unicode MS" charset="0"/>
                <a:cs typeface="Arial Unicode MS" charset="0"/>
              </a:rPr>
              <a:pPr algn="r" defTabSz="449263">
                <a:tabLst>
                  <a:tab pos="0" algn="l"/>
                  <a:tab pos="447675" algn="l"/>
                  <a:tab pos="896938" algn="l"/>
                  <a:tab pos="1346200" algn="l"/>
                  <a:tab pos="1797050" algn="l"/>
                  <a:tab pos="2246313" algn="l"/>
                  <a:tab pos="2695575" algn="l"/>
                  <a:tab pos="3144838" algn="l"/>
                  <a:tab pos="3595688" algn="l"/>
                  <a:tab pos="4043363" algn="l"/>
                  <a:tab pos="4494213" algn="l"/>
                  <a:tab pos="4943475" algn="l"/>
                  <a:tab pos="5392738" algn="l"/>
                  <a:tab pos="5842000" algn="l"/>
                  <a:tab pos="6292850" algn="l"/>
                  <a:tab pos="6742113" algn="l"/>
                  <a:tab pos="7189788" algn="l"/>
                  <a:tab pos="7640638" algn="l"/>
                  <a:tab pos="8089900" algn="l"/>
                  <a:tab pos="8539163" algn="l"/>
                  <a:tab pos="8988425" algn="l"/>
                </a:tabLst>
              </a:pPr>
              <a:t>26</a:t>
            </a:fld>
            <a:endParaRPr lang="fr-FR" sz="14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  <p:sp>
        <p:nvSpPr>
          <p:cNvPr id="83973" name="Text Box 3"/>
          <p:cNvSpPr txBox="1">
            <a:spLocks noChangeArrowheads="1"/>
          </p:cNvSpPr>
          <p:nvPr/>
        </p:nvSpPr>
        <p:spPr bwMode="auto">
          <a:xfrm>
            <a:off x="857250" y="736600"/>
            <a:ext cx="5032375" cy="37449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95" tIns="45748" rIns="91495" bIns="45748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</a:pPr>
            <a:endParaRPr lang="fr-FR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3974" name="Rectangle 4"/>
          <p:cNvSpPr>
            <a:spLocks noGrp="1" noChangeArrowheads="1"/>
          </p:cNvSpPr>
          <p:nvPr>
            <p:ph type="body"/>
          </p:nvPr>
        </p:nvSpPr>
        <p:spPr>
          <a:xfrm>
            <a:off x="908050" y="4716463"/>
            <a:ext cx="4981575" cy="4465637"/>
          </a:xfrm>
          <a:noFill/>
          <a:ln/>
        </p:spPr>
        <p:txBody>
          <a:bodyPr wrap="none" lIns="95458" tIns="47909" rIns="95458" bIns="47909" anchor="ctr"/>
          <a:lstStyle/>
          <a:p>
            <a:r>
              <a:rPr lang="fr-FR" sz="1800" b="1">
                <a:solidFill>
                  <a:srgbClr val="FFFFFF"/>
                </a:solidFill>
                <a:latin typeface="Tw Cen MT" charset="0"/>
                <a:ea typeface="Arial" charset="0"/>
                <a:cs typeface="Arial" charset="0"/>
              </a:rPr>
              <a:t>Construction</a:t>
            </a:r>
          </a:p>
          <a:p>
            <a:r>
              <a:rPr lang="fr-FR" sz="1800" b="1">
                <a:solidFill>
                  <a:srgbClr val="FFFFFF"/>
                </a:solidFill>
                <a:latin typeface="Tw Cen MT" charset="0"/>
                <a:ea typeface="Arial" charset="0"/>
                <a:cs typeface="Arial" charset="0"/>
              </a:rPr>
              <a:t>La compexité du moè-le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29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>
              <a:latin typeface="Times New Roman" charset="0"/>
            </a:endParaRPr>
          </a:p>
        </p:txBody>
      </p:sp>
      <p:sp>
        <p:nvSpPr>
          <p:cNvPr id="829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93916-D5A8-3F44-AFF5-077BA26C3374}" type="slidenum">
              <a:rPr lang="fr-FR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716463"/>
            <a:ext cx="5759450" cy="4467225"/>
          </a:xfrm>
          <a:noFill/>
          <a:ln/>
        </p:spPr>
        <p:txBody>
          <a:bodyPr/>
          <a:lstStyle/>
          <a:p>
            <a:endParaRPr lang="fr-FR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27F0A3A-D817-B545-A098-57E451419E77}" type="slidenum">
              <a:rPr lang="fr-FR" sz="1200"/>
              <a:pPr algn="r"/>
              <a:t>4</a:t>
            </a:fld>
            <a:endParaRPr lang="fr-FR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19275" y="746125"/>
            <a:ext cx="3017838" cy="2263775"/>
          </a:xfrm>
          <a:ln w="12700"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813" y="3713163"/>
            <a:ext cx="6419850" cy="5800725"/>
          </a:xfrm>
          <a:noFill/>
          <a:ln/>
        </p:spPr>
        <p:txBody>
          <a:bodyPr lIns="92067" tIns="46034" rIns="92067" bIns="46034"/>
          <a:lstStyle/>
          <a:p>
            <a:pPr eaLnBrk="1" hangingPunct="1">
              <a:lnSpc>
                <a:spcPct val="90000"/>
              </a:lnSpc>
            </a:pPr>
            <a:endParaRPr lang="fr-FR" sz="1400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0ACCBC-EDFC-8840-9FBE-3181029BF15E}" type="slidenum">
              <a:rPr lang="fr-FR"/>
              <a:pPr/>
              <a:t>5</a:t>
            </a:fld>
            <a:endParaRPr lang="fr-FR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97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>
              <a:latin typeface="Times New Roman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45EFD-3D37-9348-A479-D69B6E14BD14}" type="slidenum">
              <a:rPr lang="fr-FR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sz="1100" dirty="0">
              <a:latin typeface="Tw Cen MT" charset="0"/>
            </a:endParaRPr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0BB44-BBDB-5B44-9385-A028033B722E}" type="slidenum">
              <a:rPr lang="fr-FR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716463"/>
            <a:ext cx="5759450" cy="4467225"/>
          </a:xfrm>
          <a:noFill/>
          <a:ln/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fr-FR" dirty="0">
              <a:latin typeface="Tw Cen MT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7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31138A-59BE-6041-B205-5764E4AD74FE}" type="slidenum">
              <a:rPr lang="fr-FR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Obj">
  <p:cSld name="Titre. 2 contenus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59A64-E98E-0742-BF4C-5719059AEA8A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fr-FR" noProof="0" smtClean="0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71987-D9C8-E94D-A003-A06A21887A74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8D442-DC19-AF40-B43E-CE7F466759B0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1684C-51FF-384A-A953-3CB258CB2A14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5675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D6E8A-C3B0-EA43-8DED-B1A60B92F48F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07F1-D912-B64D-A217-34DA63E7CD7E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7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38D13FF0-DE8B-454B-AF06-A1A77B4715E9}" type="slidenum">
              <a:rPr lang="fr-FR"/>
              <a:pPr/>
              <a:t>‹#›</a:t>
            </a:fld>
            <a:endParaRPr lang="fr-FR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26C1ED-C1BC-9C44-95EF-DB633F1D9470}" type="slidenum">
              <a:rPr lang="fr-FR"/>
              <a:pPr/>
              <a:t>‹#›</a:t>
            </a:fld>
            <a:endParaRPr lang="fr-FR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51B03-222C-EC4E-B848-48603612F22A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6AAED-7F5F-2E4F-81CB-7FAB89702FD1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4B323A3D-C117-7642-B8B3-C66AD4123A9E}" type="slidenum">
              <a:rPr lang="fr-FR"/>
              <a:pPr/>
              <a:t>‹#›</a:t>
            </a:fld>
            <a:endParaRPr lang="fr-FR"/>
          </a:p>
        </p:txBody>
      </p:sp>
      <p:sp>
        <p:nvSpPr>
          <p:cNvPr id="11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46104-F6AF-7047-8A2A-2B354902EA77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81243A7C-185C-184C-881E-319A22F69109}" type="slidenum">
              <a:rPr lang="fr-FR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075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093B4309-E0CC-394D-86B1-7B38003ECFD2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0" r:id="rId2"/>
    <p:sldLayoutId id="2147484092" r:id="rId3"/>
    <p:sldLayoutId id="2147484093" r:id="rId4"/>
    <p:sldLayoutId id="2147484089" r:id="rId5"/>
    <p:sldLayoutId id="2147484088" r:id="rId6"/>
    <p:sldLayoutId id="2147484094" r:id="rId7"/>
    <p:sldLayoutId id="2147484087" r:id="rId8"/>
    <p:sldLayoutId id="2147484095" r:id="rId9"/>
    <p:sldLayoutId id="2147484086" r:id="rId10"/>
    <p:sldLayoutId id="2147484085" r:id="rId11"/>
    <p:sldLayoutId id="2147484084" r:id="rId12"/>
    <p:sldLayoutId id="2147484083" r:id="rId13"/>
    <p:sldLayoutId id="214748408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7450" y="1844675"/>
            <a:ext cx="7848600" cy="2271713"/>
          </a:xfrm>
        </p:spPr>
        <p:txBody>
          <a:bodyPr/>
          <a:lstStyle/>
          <a:p>
            <a:pPr eaLnBrk="1" hangingPunct="1"/>
            <a:r>
              <a:rPr lang="fr-FR" sz="3600" cap="none"/>
              <a:t>REGARD SUR LA PERFORMANCE DU SYSTÈME DE SANTE AU NIVEAU REGIONAL EN FRANCE   </a:t>
            </a: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1187450" y="4365625"/>
            <a:ext cx="79565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buClr>
                <a:srgbClr val="CCAF0A"/>
              </a:buClr>
              <a:buSzPct val="60000"/>
            </a:pPr>
            <a:r>
              <a:rPr lang="fr-FR" sz="2200">
                <a:solidFill>
                  <a:schemeClr val="accent1"/>
                </a:solidFill>
                <a:latin typeface="Tw Cen MT" charset="0"/>
              </a:rPr>
              <a:t>Françoise Jabot, </a:t>
            </a:r>
            <a:r>
              <a:rPr lang="fr-FR" sz="1800">
                <a:solidFill>
                  <a:schemeClr val="accent1"/>
                </a:solidFill>
                <a:latin typeface="Tw Cen MT" charset="0"/>
              </a:rPr>
              <a:t>Ecole des hautes études en santé publique, France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CCAF0A"/>
              </a:buClr>
              <a:buSzPct val="60000"/>
            </a:pPr>
            <a:r>
              <a:rPr lang="fr-FR" sz="2200">
                <a:solidFill>
                  <a:schemeClr val="accent1"/>
                </a:solidFill>
                <a:latin typeface="Tw Cen MT" charset="0"/>
              </a:rPr>
              <a:t>Annie-Claude Marchand, </a:t>
            </a:r>
            <a:r>
              <a:rPr lang="fr-FR" sz="1800">
                <a:solidFill>
                  <a:schemeClr val="accent1"/>
                </a:solidFill>
                <a:latin typeface="Tw Cen MT" charset="0"/>
              </a:rPr>
              <a:t>Agence de santé de Champagne Ardenne</a:t>
            </a:r>
          </a:p>
        </p:txBody>
      </p:sp>
      <p:sp>
        <p:nvSpPr>
          <p:cNvPr id="1029" name="Sous-titre 4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000"/>
              <a:t>3</a:t>
            </a:r>
            <a:r>
              <a:rPr lang="fr-FR" sz="2000" baseline="30000"/>
              <a:t>ème</a:t>
            </a:r>
            <a:r>
              <a:rPr lang="fr-FR" sz="2000"/>
              <a:t> symposium de la COLUFRAS</a:t>
            </a:r>
          </a:p>
          <a:p>
            <a:pPr eaLnBrk="1" hangingPunct="1">
              <a:lnSpc>
                <a:spcPct val="80000"/>
              </a:lnSpc>
            </a:pPr>
            <a:r>
              <a:rPr lang="fr-FR" sz="2000"/>
              <a:t>Campo Grande, Brésil, 30 novembre 2010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539750" y="404813"/>
          <a:ext cx="1131888" cy="1368425"/>
        </p:xfrm>
        <a:graphic>
          <a:graphicData uri="http://schemas.openxmlformats.org/presentationml/2006/ole">
            <p:oleObj spid="_x0000_s1026" name="Photo Editor Photo" r:id="rId4" imgW="5361905" imgH="648571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dirty="0"/>
              <a:t>Les 4 fonctions </a:t>
            </a:r>
            <a:r>
              <a:rPr lang="fr-FR" sz="1800" dirty="0"/>
              <a:t>(</a:t>
            </a:r>
            <a:r>
              <a:rPr lang="fr-FR" sz="1800" dirty="0" err="1"/>
              <a:t>Contandriopoulos</a:t>
            </a:r>
            <a:r>
              <a:rPr lang="fr-FR" sz="1800" dirty="0"/>
              <a:t> et </a:t>
            </a:r>
            <a:r>
              <a:rPr lang="fr-FR" sz="1800" i="1" dirty="0"/>
              <a:t>al</a:t>
            </a:r>
            <a:r>
              <a:rPr lang="fr-FR" sz="1800" dirty="0"/>
              <a:t>, 2009)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612775" y="1600200"/>
            <a:ext cx="8351838" cy="4525963"/>
          </a:xfrm>
        </p:spPr>
        <p:txBody>
          <a:bodyPr/>
          <a:lstStyle/>
          <a:p>
            <a:pPr marL="552450" indent="-552450">
              <a:buSzPct val="85000"/>
              <a:buFont typeface="Wingdings" charset="2"/>
              <a:buAutoNum type="arabicParenR"/>
            </a:pPr>
            <a:r>
              <a:rPr lang="fr-FR" sz="2700" dirty="0"/>
              <a:t>s’adapter à son </a:t>
            </a:r>
            <a:r>
              <a:rPr lang="fr-FR" sz="2700" dirty="0" smtClean="0"/>
              <a:t>environnement</a:t>
            </a:r>
          </a:p>
          <a:p>
            <a:pPr marL="552450" indent="-552450">
              <a:buSzPct val="85000"/>
              <a:buFont typeface="Wingdings" charset="2"/>
              <a:buAutoNum type="arabicParenR"/>
            </a:pPr>
            <a:endParaRPr lang="fr-FR" sz="500" dirty="0" smtClean="0"/>
          </a:p>
          <a:p>
            <a:pPr marL="552450" indent="-552450">
              <a:buSzPct val="85000"/>
              <a:buFont typeface="+mj-lt"/>
              <a:buAutoNum type="arabicParenR"/>
            </a:pPr>
            <a:r>
              <a:rPr lang="fr-FR" sz="2700" dirty="0" smtClean="0"/>
              <a:t>atteindre </a:t>
            </a:r>
            <a:r>
              <a:rPr lang="fr-FR" sz="2700" dirty="0"/>
              <a:t>ses </a:t>
            </a:r>
            <a:r>
              <a:rPr lang="fr-FR" sz="2700" dirty="0" smtClean="0"/>
              <a:t>buts</a:t>
            </a:r>
          </a:p>
          <a:p>
            <a:pPr marL="552450" indent="-552450">
              <a:buSzPct val="85000"/>
              <a:buFont typeface="+mj-lt"/>
              <a:buAutoNum type="arabicParenR"/>
            </a:pPr>
            <a:endParaRPr lang="fr-FR" sz="500" dirty="0" smtClean="0"/>
          </a:p>
          <a:p>
            <a:pPr marL="552450" indent="-552450">
              <a:buSzPct val="85000"/>
              <a:buFont typeface="+mj-lt"/>
              <a:buAutoNum type="arabicParenR"/>
            </a:pPr>
            <a:r>
              <a:rPr lang="fr-FR" sz="2700" dirty="0" smtClean="0"/>
              <a:t>produire </a:t>
            </a:r>
            <a:r>
              <a:rPr lang="fr-FR" sz="2700" dirty="0"/>
              <a:t>avec productivité des biens et services de </a:t>
            </a:r>
            <a:r>
              <a:rPr lang="fr-FR" sz="2700" dirty="0" smtClean="0"/>
              <a:t>qualité</a:t>
            </a:r>
          </a:p>
          <a:p>
            <a:pPr marL="552450" indent="-552450">
              <a:buSzPct val="85000"/>
              <a:buFont typeface="+mj-lt"/>
              <a:buAutoNum type="arabicParenR"/>
            </a:pPr>
            <a:endParaRPr lang="fr-FR" sz="500" dirty="0" smtClean="0"/>
          </a:p>
          <a:p>
            <a:pPr marL="552450" indent="-552450">
              <a:buSzPct val="85000"/>
              <a:buFont typeface="+mj-lt"/>
              <a:buAutoNum type="arabicParenR"/>
            </a:pPr>
            <a:r>
              <a:rPr lang="fr-FR" sz="2700" dirty="0"/>
              <a:t>maintenir et développer des valeurs et un climat favorable à la réussite des 3 autres fonctions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rminaison 115"/>
          <p:cNvSpPr>
            <a:spLocks noChangeArrowheads="1"/>
          </p:cNvSpPr>
          <p:nvPr/>
        </p:nvSpPr>
        <p:spPr bwMode="auto">
          <a:xfrm>
            <a:off x="4356100" y="3644900"/>
            <a:ext cx="1524000" cy="381000"/>
          </a:xfrm>
          <a:prstGeom prst="flowChartTerminator">
            <a:avLst/>
          </a:prstGeom>
          <a:solidFill>
            <a:schemeClr val="bg2"/>
          </a:solidFill>
          <a:ln w="10000">
            <a:solidFill>
              <a:schemeClr val="accent1"/>
            </a:solidFill>
            <a:miter lim="800000"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r-FR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5" name="Espace réservé du texte 10"/>
          <p:cNvSpPr>
            <a:spLocks noGrp="1"/>
          </p:cNvSpPr>
          <p:nvPr>
            <p:ph type="body" sz="quarter" idx="1"/>
          </p:nvPr>
        </p:nvSpPr>
        <p:spPr>
          <a:xfrm>
            <a:off x="684213" y="476250"/>
            <a:ext cx="2057400" cy="639763"/>
          </a:xfrm>
        </p:spPr>
        <p:txBody>
          <a:bodyPr/>
          <a:lstStyle/>
          <a:p>
            <a:pPr algn="ctr"/>
            <a:r>
              <a:rPr lang="fr-FR"/>
              <a:t>Lois</a:t>
            </a:r>
          </a:p>
        </p:txBody>
      </p:sp>
      <p:sp>
        <p:nvSpPr>
          <p:cNvPr id="18436" name="Espace réservé du texte 12"/>
          <p:cNvSpPr>
            <a:spLocks noGrp="1"/>
          </p:cNvSpPr>
          <p:nvPr>
            <p:ph type="body" sz="quarter" idx="3"/>
          </p:nvPr>
        </p:nvSpPr>
        <p:spPr>
          <a:xfrm>
            <a:off x="3808413" y="476250"/>
            <a:ext cx="2438400" cy="63976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fr-FR"/>
              <a:t>Mise en œuvre</a:t>
            </a:r>
          </a:p>
        </p:txBody>
      </p:sp>
      <p:sp>
        <p:nvSpPr>
          <p:cNvPr id="31750" name="ZoneTexte 5"/>
          <p:cNvSpPr txBox="1">
            <a:spLocks noChangeArrowheads="1"/>
          </p:cNvSpPr>
          <p:nvPr/>
        </p:nvSpPr>
        <p:spPr bwMode="auto">
          <a:xfrm>
            <a:off x="1187450" y="1916113"/>
            <a:ext cx="1144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>
                <a:latin typeface="Tw Cen MT" charset="0"/>
              </a:rPr>
              <a:t>PRSP</a:t>
            </a:r>
          </a:p>
        </p:txBody>
      </p:sp>
      <p:sp>
        <p:nvSpPr>
          <p:cNvPr id="31751" name="ZoneTexte 6"/>
          <p:cNvSpPr txBox="1">
            <a:spLocks noChangeArrowheads="1"/>
          </p:cNvSpPr>
          <p:nvPr/>
        </p:nvSpPr>
        <p:spPr bwMode="auto">
          <a:xfrm>
            <a:off x="1258888" y="4076700"/>
            <a:ext cx="89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>
                <a:latin typeface="Tw Cen MT" charset="0"/>
              </a:rPr>
              <a:t>PRS </a:t>
            </a:r>
          </a:p>
        </p:txBody>
      </p:sp>
      <p:sp>
        <p:nvSpPr>
          <p:cNvPr id="31752" name="ZoneTexte 7"/>
          <p:cNvSpPr txBox="1">
            <a:spLocks noChangeArrowheads="1"/>
          </p:cNvSpPr>
          <p:nvPr/>
        </p:nvSpPr>
        <p:spPr bwMode="auto">
          <a:xfrm>
            <a:off x="4718050" y="5311775"/>
            <a:ext cx="863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600">
                <a:solidFill>
                  <a:srgbClr val="6EA0B0"/>
                </a:solidFill>
                <a:latin typeface="Tw Cen MT" charset="0"/>
              </a:rPr>
              <a:t>PRS</a:t>
            </a:r>
          </a:p>
        </p:txBody>
      </p:sp>
      <p:sp>
        <p:nvSpPr>
          <p:cNvPr id="31753" name="ZoneTexte 8"/>
          <p:cNvSpPr txBox="1">
            <a:spLocks noChangeArrowheads="1"/>
          </p:cNvSpPr>
          <p:nvPr/>
        </p:nvSpPr>
        <p:spPr bwMode="auto">
          <a:xfrm>
            <a:off x="4572000" y="2276475"/>
            <a:ext cx="10969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600">
                <a:solidFill>
                  <a:srgbClr val="6EA0B0"/>
                </a:solidFill>
                <a:latin typeface="Tw Cen MT" charset="0"/>
              </a:rPr>
              <a:t>PRSP</a:t>
            </a:r>
          </a:p>
        </p:txBody>
      </p:sp>
      <p:sp>
        <p:nvSpPr>
          <p:cNvPr id="31754" name="ZoneTexte 22"/>
          <p:cNvSpPr txBox="1">
            <a:spLocks noChangeArrowheads="1"/>
          </p:cNvSpPr>
          <p:nvPr/>
        </p:nvSpPr>
        <p:spPr bwMode="auto">
          <a:xfrm>
            <a:off x="4427538" y="3573463"/>
            <a:ext cx="15144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100">
                <a:latin typeface="Tw Cen MT" charset="0"/>
              </a:rPr>
              <a:t>Evaluation</a:t>
            </a:r>
          </a:p>
        </p:txBody>
      </p:sp>
      <p:cxnSp>
        <p:nvCxnSpPr>
          <p:cNvPr id="27" name="Connecteur droit avec flèche 26"/>
          <p:cNvCxnSpPr>
            <a:cxnSpLocks noChangeShapeType="1"/>
          </p:cNvCxnSpPr>
          <p:nvPr/>
        </p:nvCxnSpPr>
        <p:spPr bwMode="auto">
          <a:xfrm rot="5400000">
            <a:off x="4787900" y="3213100"/>
            <a:ext cx="719138" cy="1588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</p:cxnSp>
      <p:cxnSp>
        <p:nvCxnSpPr>
          <p:cNvPr id="37" name="Connecteur droit avec flèche 36"/>
          <p:cNvCxnSpPr>
            <a:cxnSpLocks noChangeShapeType="1"/>
          </p:cNvCxnSpPr>
          <p:nvPr/>
        </p:nvCxnSpPr>
        <p:spPr bwMode="auto">
          <a:xfrm rot="16200000" flipH="1">
            <a:off x="970756" y="3356769"/>
            <a:ext cx="1296988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</p:cxnSp>
      <p:cxnSp>
        <p:nvCxnSpPr>
          <p:cNvPr id="41" name="Connecteur droit avec flèche 40"/>
          <p:cNvCxnSpPr>
            <a:cxnSpLocks noChangeShapeType="1"/>
          </p:cNvCxnSpPr>
          <p:nvPr/>
        </p:nvCxnSpPr>
        <p:spPr bwMode="auto">
          <a:xfrm rot="10800000">
            <a:off x="1979613" y="3884611"/>
            <a:ext cx="2057400" cy="1588"/>
          </a:xfrm>
          <a:prstGeom prst="straightConnector1">
            <a:avLst/>
          </a:prstGeom>
          <a:noFill/>
          <a:ln w="57150" cmpd="thickThin">
            <a:solidFill>
              <a:schemeClr val="accent2"/>
            </a:solidFill>
            <a:prstDash val="sysDash"/>
            <a:round/>
            <a:headEnd/>
            <a:tailEnd type="arrow" w="med" len="med"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</p:cxnSp>
      <p:sp>
        <p:nvSpPr>
          <p:cNvPr id="31758" name="ZoneTexte 41"/>
          <p:cNvSpPr txBox="1">
            <a:spLocks noChangeArrowheads="1"/>
          </p:cNvSpPr>
          <p:nvPr/>
        </p:nvSpPr>
        <p:spPr bwMode="auto">
          <a:xfrm>
            <a:off x="2970213" y="3098800"/>
            <a:ext cx="441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4000" b="1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31759" name="ZoneTexte 44"/>
          <p:cNvSpPr txBox="1">
            <a:spLocks noChangeArrowheads="1"/>
          </p:cNvSpPr>
          <p:nvPr/>
        </p:nvSpPr>
        <p:spPr bwMode="auto">
          <a:xfrm>
            <a:off x="5292725" y="4437063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4000" b="1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47" name="Espace réservé du texte 12"/>
          <p:cNvSpPr txBox="1">
            <a:spLocks/>
          </p:cNvSpPr>
          <p:nvPr/>
        </p:nvSpPr>
        <p:spPr bwMode="auto">
          <a:xfrm>
            <a:off x="7008813" y="476250"/>
            <a:ext cx="1828800" cy="639763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fr-FR" sz="2000" b="1">
                <a:solidFill>
                  <a:srgbClr val="FFFFFF"/>
                </a:solidFill>
                <a:latin typeface="Tw Cen MT" charset="0"/>
                <a:ea typeface="ＭＳ Ｐゴシック" charset="-128"/>
                <a:cs typeface="ＭＳ Ｐゴシック" charset="-128"/>
              </a:rPr>
              <a:t>Résultats</a:t>
            </a:r>
          </a:p>
        </p:txBody>
      </p:sp>
      <p:sp>
        <p:nvSpPr>
          <p:cNvPr id="31761" name="ZoneTexte 58"/>
          <p:cNvSpPr txBox="1">
            <a:spLocks noChangeArrowheads="1"/>
          </p:cNvSpPr>
          <p:nvPr/>
        </p:nvSpPr>
        <p:spPr bwMode="auto">
          <a:xfrm>
            <a:off x="6735763" y="2924175"/>
            <a:ext cx="2408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800" i="1">
                <a:latin typeface="Arial Narrow" charset="0"/>
              </a:rPr>
              <a:t>Des politiques structurées</a:t>
            </a:r>
          </a:p>
        </p:txBody>
      </p:sp>
      <p:sp>
        <p:nvSpPr>
          <p:cNvPr id="31762" name="ZoneTexte 59"/>
          <p:cNvSpPr txBox="1">
            <a:spLocks noChangeArrowheads="1"/>
          </p:cNvSpPr>
          <p:nvPr/>
        </p:nvSpPr>
        <p:spPr bwMode="auto">
          <a:xfrm>
            <a:off x="6732588" y="5229225"/>
            <a:ext cx="22209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800" i="1">
                <a:latin typeface="Arial Narrow" charset="0"/>
              </a:rPr>
              <a:t>Des politiques globales,</a:t>
            </a:r>
          </a:p>
          <a:p>
            <a:r>
              <a:rPr lang="fr-FR" sz="1800" i="1">
                <a:latin typeface="Arial Narrow" charset="0"/>
              </a:rPr>
              <a:t> efficientes, équitables</a:t>
            </a:r>
          </a:p>
        </p:txBody>
      </p:sp>
      <p:cxnSp>
        <p:nvCxnSpPr>
          <p:cNvPr id="82" name="Connecteur droit avec flèche 81"/>
          <p:cNvCxnSpPr>
            <a:cxnSpLocks noChangeShapeType="1"/>
          </p:cNvCxnSpPr>
          <p:nvPr/>
        </p:nvCxnSpPr>
        <p:spPr bwMode="auto">
          <a:xfrm rot="10800000">
            <a:off x="5508625" y="3068638"/>
            <a:ext cx="1143000" cy="1587"/>
          </a:xfrm>
          <a:prstGeom prst="straightConnector1">
            <a:avLst/>
          </a:prstGeom>
          <a:noFill/>
          <a:ln w="57150" cmpd="thickThin">
            <a:solidFill>
              <a:srgbClr val="595959"/>
            </a:solidFill>
            <a:prstDash val="sysDash"/>
            <a:round/>
            <a:headEnd type="triangle" w="med" len="med"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</p:cxnSp>
      <p:sp>
        <p:nvSpPr>
          <p:cNvPr id="87" name="ZoneTexte 86"/>
          <p:cNvSpPr txBox="1"/>
          <p:nvPr/>
        </p:nvSpPr>
        <p:spPr>
          <a:xfrm>
            <a:off x="5818188" y="2306638"/>
            <a:ext cx="438150" cy="7016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</a:p>
        </p:txBody>
      </p:sp>
      <p:sp>
        <p:nvSpPr>
          <p:cNvPr id="31765" name="ZoneTexte 93"/>
          <p:cNvSpPr txBox="1">
            <a:spLocks noChangeArrowheads="1"/>
          </p:cNvSpPr>
          <p:nvPr/>
        </p:nvSpPr>
        <p:spPr bwMode="auto">
          <a:xfrm rot="-5400000">
            <a:off x="68263" y="2106612"/>
            <a:ext cx="7493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000">
                <a:latin typeface="Tw Cen MT" charset="0"/>
              </a:rPr>
              <a:t>2004</a:t>
            </a:r>
          </a:p>
        </p:txBody>
      </p:sp>
      <p:sp>
        <p:nvSpPr>
          <p:cNvPr id="31766" name="ZoneTexte 94"/>
          <p:cNvSpPr txBox="1">
            <a:spLocks noChangeArrowheads="1"/>
          </p:cNvSpPr>
          <p:nvPr/>
        </p:nvSpPr>
        <p:spPr bwMode="auto">
          <a:xfrm rot="-5400000">
            <a:off x="3176" y="3965575"/>
            <a:ext cx="7493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000">
                <a:latin typeface="Tw Cen MT" charset="0"/>
              </a:rPr>
              <a:t>2009</a:t>
            </a:r>
          </a:p>
        </p:txBody>
      </p:sp>
      <p:sp>
        <p:nvSpPr>
          <p:cNvPr id="31767" name="ZoneTexte 96"/>
          <p:cNvSpPr txBox="1">
            <a:spLocks noChangeArrowheads="1"/>
          </p:cNvSpPr>
          <p:nvPr/>
        </p:nvSpPr>
        <p:spPr bwMode="auto">
          <a:xfrm rot="-5400000">
            <a:off x="50801" y="5359400"/>
            <a:ext cx="7493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2000">
                <a:latin typeface="Tw Cen MT" charset="0"/>
              </a:rPr>
              <a:t>2011</a:t>
            </a:r>
          </a:p>
        </p:txBody>
      </p:sp>
      <p:cxnSp>
        <p:nvCxnSpPr>
          <p:cNvPr id="103" name="Connecteur droit avec flèche 102"/>
          <p:cNvCxnSpPr>
            <a:cxnSpLocks noChangeShapeType="1"/>
          </p:cNvCxnSpPr>
          <p:nvPr/>
        </p:nvCxnSpPr>
        <p:spPr bwMode="auto">
          <a:xfrm rot="16200000" flipH="1">
            <a:off x="4591844" y="4777582"/>
            <a:ext cx="1114425" cy="1587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</p:cxnSp>
      <p:sp>
        <p:nvSpPr>
          <p:cNvPr id="31769" name="ZoneTexte 109"/>
          <p:cNvSpPr txBox="1">
            <a:spLocks noChangeArrowheads="1"/>
          </p:cNvSpPr>
          <p:nvPr/>
        </p:nvSpPr>
        <p:spPr bwMode="auto">
          <a:xfrm>
            <a:off x="5661025" y="3144838"/>
            <a:ext cx="520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dirty="0">
                <a:latin typeface="Tw Cen MT" charset="0"/>
              </a:rPr>
              <a:t>(1)</a:t>
            </a:r>
          </a:p>
        </p:txBody>
      </p:sp>
      <p:sp>
        <p:nvSpPr>
          <p:cNvPr id="31770" name="Rectangle 110"/>
          <p:cNvSpPr>
            <a:spLocks noChangeArrowheads="1"/>
          </p:cNvSpPr>
          <p:nvPr/>
        </p:nvSpPr>
        <p:spPr bwMode="auto">
          <a:xfrm>
            <a:off x="4343400" y="4572000"/>
            <a:ext cx="733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dirty="0">
                <a:latin typeface="Tw Cen MT" charset="0"/>
              </a:rPr>
              <a:t>(2b)</a:t>
            </a:r>
          </a:p>
        </p:txBody>
      </p:sp>
      <p:sp>
        <p:nvSpPr>
          <p:cNvPr id="31771" name="Rectangle 111"/>
          <p:cNvSpPr>
            <a:spLocks noChangeArrowheads="1"/>
          </p:cNvSpPr>
          <p:nvPr/>
        </p:nvSpPr>
        <p:spPr bwMode="auto">
          <a:xfrm>
            <a:off x="2894013" y="4013200"/>
            <a:ext cx="733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dirty="0">
                <a:latin typeface="Tw Cen MT" charset="0"/>
              </a:rPr>
              <a:t>(2a)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31750" grpId="0"/>
      <p:bldP spid="31751" grpId="0"/>
      <p:bldP spid="31752" grpId="0"/>
      <p:bldP spid="31753" grpId="0"/>
      <p:bldP spid="31754" grpId="0"/>
      <p:bldP spid="31758" grpId="0"/>
      <p:bldP spid="31759" grpId="0"/>
      <p:bldP spid="31761" grpId="0"/>
      <p:bldP spid="31762" grpId="0"/>
      <p:bldP spid="87" grpId="0"/>
      <p:bldP spid="31765" grpId="0" animBg="1"/>
      <p:bldP spid="31766" grpId="0" animBg="1"/>
      <p:bldP spid="31767" grpId="0" animBg="1"/>
      <p:bldP spid="31769" grpId="0"/>
      <p:bldP spid="31770" grpId="0"/>
      <p:bldP spid="317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fr-FR" dirty="0" smtClean="0">
                <a:solidFill>
                  <a:schemeClr val="tx1"/>
                </a:solidFill>
              </a:rPr>
              <a:t>Douze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/>
              <a:t>régions de profil différent</a:t>
            </a:r>
          </a:p>
        </p:txBody>
      </p:sp>
      <p:pic>
        <p:nvPicPr>
          <p:cNvPr id="2052" name="Picture 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2197100" y="1787525"/>
            <a:ext cx="6769100" cy="5070475"/>
          </a:xfrm>
          <a:noFill/>
        </p:spPr>
      </p:pic>
      <p:sp>
        <p:nvSpPr>
          <p:cNvPr id="2053" name="Text Box 14"/>
          <p:cNvSpPr txBox="1">
            <a:spLocks noChangeArrowheads="1"/>
          </p:cNvSpPr>
          <p:nvPr/>
        </p:nvSpPr>
        <p:spPr bwMode="auto">
          <a:xfrm>
            <a:off x="6084888" y="5013325"/>
            <a:ext cx="576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4400">
                <a:solidFill>
                  <a:srgbClr val="BBA209"/>
                </a:solidFill>
              </a:rPr>
              <a:t>●</a:t>
            </a:r>
            <a:endParaRPr lang="fr-FR" sz="4400">
              <a:solidFill>
                <a:srgbClr val="BBA209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054" name="Rectangle 15"/>
          <p:cNvSpPr>
            <a:spLocks noChangeArrowheads="1"/>
          </p:cNvSpPr>
          <p:nvPr/>
        </p:nvSpPr>
        <p:spPr bwMode="auto">
          <a:xfrm>
            <a:off x="3421063" y="3155950"/>
            <a:ext cx="5222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4400">
                <a:solidFill>
                  <a:srgbClr val="BBA209"/>
                </a:solidFill>
              </a:rPr>
              <a:t>●</a:t>
            </a:r>
          </a:p>
        </p:txBody>
      </p:sp>
      <p:sp>
        <p:nvSpPr>
          <p:cNvPr id="2055" name="Rectangle 16"/>
          <p:cNvSpPr>
            <a:spLocks noChangeArrowheads="1"/>
          </p:cNvSpPr>
          <p:nvPr/>
        </p:nvSpPr>
        <p:spPr bwMode="auto">
          <a:xfrm>
            <a:off x="4789488" y="3429000"/>
            <a:ext cx="5222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4400">
                <a:solidFill>
                  <a:srgbClr val="BBA209"/>
                </a:solidFill>
              </a:rPr>
              <a:t>●</a:t>
            </a:r>
          </a:p>
        </p:txBody>
      </p:sp>
      <p:sp>
        <p:nvSpPr>
          <p:cNvPr id="2056" name="Rectangle 17"/>
          <p:cNvSpPr>
            <a:spLocks noChangeArrowheads="1"/>
          </p:cNvSpPr>
          <p:nvPr/>
        </p:nvSpPr>
        <p:spPr bwMode="auto">
          <a:xfrm>
            <a:off x="5076825" y="2565400"/>
            <a:ext cx="5222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4400">
                <a:solidFill>
                  <a:srgbClr val="BBA209"/>
                </a:solidFill>
              </a:rPr>
              <a:t>●</a:t>
            </a:r>
          </a:p>
        </p:txBody>
      </p:sp>
      <p:sp>
        <p:nvSpPr>
          <p:cNvPr id="2057" name="Rectangle 18"/>
          <p:cNvSpPr>
            <a:spLocks noChangeArrowheads="1"/>
          </p:cNvSpPr>
          <p:nvPr/>
        </p:nvSpPr>
        <p:spPr bwMode="auto">
          <a:xfrm>
            <a:off x="3851275" y="3644900"/>
            <a:ext cx="5222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4400">
                <a:solidFill>
                  <a:srgbClr val="BBA209"/>
                </a:solidFill>
              </a:rPr>
              <a:t>●</a:t>
            </a:r>
          </a:p>
        </p:txBody>
      </p:sp>
      <p:graphicFrame>
        <p:nvGraphicFramePr>
          <p:cNvPr id="18473" name="Object 41"/>
          <p:cNvGraphicFramePr>
            <a:graphicFrameLocks/>
          </p:cNvGraphicFramePr>
          <p:nvPr/>
        </p:nvGraphicFramePr>
        <p:xfrm>
          <a:off x="457200" y="1676400"/>
          <a:ext cx="1752600" cy="1752600"/>
        </p:xfrm>
        <a:graphic>
          <a:graphicData uri="http://schemas.openxmlformats.org/presentationml/2006/ole">
            <p:oleObj spid="_x0000_s2050" name="ClipArt" r:id="rId5" imgW="2917800" imgH="3136680" progId="">
              <p:embed/>
            </p:oleObj>
          </a:graphicData>
        </a:graphic>
      </p:graphicFrame>
      <p:sp>
        <p:nvSpPr>
          <p:cNvPr id="2058" name="Line 42"/>
          <p:cNvSpPr>
            <a:spLocks noChangeShapeType="1"/>
          </p:cNvSpPr>
          <p:nvPr/>
        </p:nvSpPr>
        <p:spPr bwMode="auto">
          <a:xfrm>
            <a:off x="1619250" y="1916113"/>
            <a:ext cx="3600450" cy="9366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9" name="Line 43"/>
          <p:cNvSpPr>
            <a:spLocks noChangeShapeType="1"/>
          </p:cNvSpPr>
          <p:nvPr/>
        </p:nvSpPr>
        <p:spPr bwMode="auto">
          <a:xfrm>
            <a:off x="1620838" y="2060575"/>
            <a:ext cx="3311525" cy="17287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0" name="Line 44"/>
          <p:cNvSpPr>
            <a:spLocks noChangeShapeType="1"/>
          </p:cNvSpPr>
          <p:nvPr/>
        </p:nvSpPr>
        <p:spPr bwMode="auto">
          <a:xfrm>
            <a:off x="1476375" y="2205038"/>
            <a:ext cx="2519363" cy="18002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1" name="Line 45"/>
          <p:cNvSpPr>
            <a:spLocks noChangeShapeType="1"/>
          </p:cNvSpPr>
          <p:nvPr/>
        </p:nvSpPr>
        <p:spPr bwMode="auto">
          <a:xfrm>
            <a:off x="1447800" y="2057400"/>
            <a:ext cx="4852988" cy="33162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2" name="Text Box 36"/>
          <p:cNvSpPr txBox="1">
            <a:spLocks noChangeArrowheads="1"/>
          </p:cNvSpPr>
          <p:nvPr/>
        </p:nvSpPr>
        <p:spPr bwMode="auto">
          <a:xfrm>
            <a:off x="250825" y="4822825"/>
            <a:ext cx="3192463" cy="1644650"/>
          </a:xfrm>
          <a:prstGeom prst="rect">
            <a:avLst/>
          </a:prstGeom>
          <a:solidFill>
            <a:srgbClr val="DCBE0A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700">
                <a:latin typeface="Arial" charset="0"/>
              </a:rPr>
              <a:t>Géographie</a:t>
            </a:r>
          </a:p>
          <a:p>
            <a:r>
              <a:rPr lang="fr-FR" sz="1700">
                <a:latin typeface="Arial" charset="0"/>
              </a:rPr>
              <a:t>Population</a:t>
            </a:r>
          </a:p>
          <a:p>
            <a:r>
              <a:rPr lang="fr-FR" sz="1700">
                <a:latin typeface="Arial" charset="0"/>
              </a:rPr>
              <a:t>Nombre de départements</a:t>
            </a:r>
          </a:p>
          <a:p>
            <a:r>
              <a:rPr lang="fr-FR" sz="1700">
                <a:latin typeface="Arial" charset="0"/>
              </a:rPr>
              <a:t>Etat de santé</a:t>
            </a:r>
          </a:p>
          <a:p>
            <a:r>
              <a:rPr lang="fr-FR" sz="1700">
                <a:latin typeface="Arial" charset="0"/>
              </a:rPr>
              <a:t>Offre de services</a:t>
            </a:r>
          </a:p>
          <a:p>
            <a:r>
              <a:rPr lang="fr-FR" sz="1700">
                <a:latin typeface="Arial" charset="0"/>
              </a:rPr>
              <a:t>Histoire des politiques de santé</a:t>
            </a:r>
          </a:p>
        </p:txBody>
      </p:sp>
      <p:sp>
        <p:nvSpPr>
          <p:cNvPr id="2063" name="Rectangle 17"/>
          <p:cNvSpPr>
            <a:spLocks noChangeArrowheads="1"/>
          </p:cNvSpPr>
          <p:nvPr/>
        </p:nvSpPr>
        <p:spPr bwMode="auto">
          <a:xfrm>
            <a:off x="5580063" y="2924175"/>
            <a:ext cx="5222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4400">
                <a:solidFill>
                  <a:srgbClr val="BBA209"/>
                </a:solidFill>
              </a:rPr>
              <a:t>●</a:t>
            </a:r>
          </a:p>
        </p:txBody>
      </p:sp>
      <p:sp>
        <p:nvSpPr>
          <p:cNvPr id="2064" name="Rectangle 17"/>
          <p:cNvSpPr>
            <a:spLocks noChangeArrowheads="1"/>
          </p:cNvSpPr>
          <p:nvPr/>
        </p:nvSpPr>
        <p:spPr bwMode="auto">
          <a:xfrm>
            <a:off x="4038600" y="4800600"/>
            <a:ext cx="5222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4400">
                <a:solidFill>
                  <a:srgbClr val="BBA209"/>
                </a:solidFill>
              </a:rPr>
              <a:t>●</a:t>
            </a:r>
          </a:p>
        </p:txBody>
      </p:sp>
      <p:sp>
        <p:nvSpPr>
          <p:cNvPr id="2065" name="Line 44"/>
          <p:cNvSpPr>
            <a:spLocks noChangeShapeType="1"/>
          </p:cNvSpPr>
          <p:nvPr/>
        </p:nvSpPr>
        <p:spPr bwMode="auto">
          <a:xfrm>
            <a:off x="1619250" y="1981200"/>
            <a:ext cx="4105275" cy="13684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6" name="Line 44"/>
          <p:cNvSpPr>
            <a:spLocks noChangeShapeType="1"/>
          </p:cNvSpPr>
          <p:nvPr/>
        </p:nvSpPr>
        <p:spPr bwMode="auto">
          <a:xfrm>
            <a:off x="1403350" y="2349500"/>
            <a:ext cx="2787650" cy="28321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8" name="Rectangle 17"/>
          <p:cNvSpPr>
            <a:spLocks noChangeArrowheads="1"/>
          </p:cNvSpPr>
          <p:nvPr/>
        </p:nvSpPr>
        <p:spPr bwMode="auto">
          <a:xfrm>
            <a:off x="5867400" y="4365625"/>
            <a:ext cx="5222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4400">
                <a:solidFill>
                  <a:srgbClr val="BBA209"/>
                </a:solidFill>
              </a:rPr>
              <a:t>●</a:t>
            </a:r>
          </a:p>
        </p:txBody>
      </p:sp>
      <p:sp>
        <p:nvSpPr>
          <p:cNvPr id="2069" name="Rectangle 17"/>
          <p:cNvSpPr>
            <a:spLocks noChangeArrowheads="1"/>
          </p:cNvSpPr>
          <p:nvPr/>
        </p:nvSpPr>
        <p:spPr bwMode="auto">
          <a:xfrm>
            <a:off x="4716463" y="4292600"/>
            <a:ext cx="5222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4400">
                <a:solidFill>
                  <a:srgbClr val="BBA209"/>
                </a:solidFill>
              </a:rPr>
              <a:t>●</a:t>
            </a:r>
          </a:p>
        </p:txBody>
      </p:sp>
      <p:sp>
        <p:nvSpPr>
          <p:cNvPr id="2070" name="Rectangle 17"/>
          <p:cNvSpPr>
            <a:spLocks noChangeArrowheads="1"/>
          </p:cNvSpPr>
          <p:nvPr/>
        </p:nvSpPr>
        <p:spPr bwMode="auto">
          <a:xfrm>
            <a:off x="4572000" y="5157788"/>
            <a:ext cx="5222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4400">
                <a:solidFill>
                  <a:srgbClr val="BBA209"/>
                </a:solidFill>
              </a:rPr>
              <a:t>●</a:t>
            </a:r>
          </a:p>
        </p:txBody>
      </p:sp>
      <p:sp>
        <p:nvSpPr>
          <p:cNvPr id="2071" name="Rectangle 17"/>
          <p:cNvSpPr>
            <a:spLocks noChangeArrowheads="1"/>
          </p:cNvSpPr>
          <p:nvPr/>
        </p:nvSpPr>
        <p:spPr bwMode="auto">
          <a:xfrm>
            <a:off x="5076825" y="5300663"/>
            <a:ext cx="5222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4400">
                <a:solidFill>
                  <a:srgbClr val="BBA209"/>
                </a:solidFill>
              </a:rPr>
              <a:t>●</a:t>
            </a:r>
          </a:p>
        </p:txBody>
      </p:sp>
      <p:sp>
        <p:nvSpPr>
          <p:cNvPr id="2072" name="Rectangle 17"/>
          <p:cNvSpPr>
            <a:spLocks noChangeArrowheads="1"/>
          </p:cNvSpPr>
          <p:nvPr/>
        </p:nvSpPr>
        <p:spPr bwMode="auto">
          <a:xfrm>
            <a:off x="6011863" y="3644900"/>
            <a:ext cx="5222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4400">
                <a:solidFill>
                  <a:srgbClr val="BBA209"/>
                </a:solidFill>
              </a:rPr>
              <a:t>●</a:t>
            </a:r>
          </a:p>
        </p:txBody>
      </p:sp>
      <p:sp>
        <p:nvSpPr>
          <p:cNvPr id="2073" name="Line 43"/>
          <p:cNvSpPr>
            <a:spLocks noChangeShapeType="1"/>
          </p:cNvSpPr>
          <p:nvPr/>
        </p:nvSpPr>
        <p:spPr bwMode="auto">
          <a:xfrm>
            <a:off x="1835150" y="2133600"/>
            <a:ext cx="4392613" cy="18002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74" name="Line 43"/>
          <p:cNvSpPr>
            <a:spLocks noChangeShapeType="1"/>
          </p:cNvSpPr>
          <p:nvPr/>
        </p:nvSpPr>
        <p:spPr bwMode="auto">
          <a:xfrm>
            <a:off x="1836738" y="2276475"/>
            <a:ext cx="4175125" cy="23764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75" name="Line 43"/>
          <p:cNvSpPr>
            <a:spLocks noChangeShapeType="1"/>
          </p:cNvSpPr>
          <p:nvPr/>
        </p:nvSpPr>
        <p:spPr bwMode="auto">
          <a:xfrm>
            <a:off x="1619250" y="2349500"/>
            <a:ext cx="3600450" cy="32400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76" name="Line 43"/>
          <p:cNvSpPr>
            <a:spLocks noChangeShapeType="1"/>
          </p:cNvSpPr>
          <p:nvPr/>
        </p:nvSpPr>
        <p:spPr bwMode="auto">
          <a:xfrm>
            <a:off x="1547813" y="2349500"/>
            <a:ext cx="3240087" cy="30956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fr-FR" dirty="0" smtClean="0"/>
              <a:t>Analyse de douze évaluations</a:t>
            </a:r>
            <a:endParaRPr lang="fr-FR" sz="25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35938" cy="4781550"/>
          </a:xfrm>
        </p:spPr>
        <p:txBody>
          <a:bodyPr/>
          <a:lstStyle/>
          <a:p>
            <a:pPr marL="514350" indent="-514350">
              <a:buSzPct val="80000"/>
              <a:buFont typeface="+mj-lt"/>
              <a:buAutoNum type="arabicParenR"/>
            </a:pPr>
            <a:r>
              <a:rPr lang="fr-FR" dirty="0" smtClean="0"/>
              <a:t>apprécier la capacité des plans à structurer la politique de santé dans les régions</a:t>
            </a:r>
          </a:p>
          <a:p>
            <a:pPr lvl="1"/>
            <a:r>
              <a:rPr lang="fr-FR" dirty="0" smtClean="0"/>
              <a:t>processus d’élaboration et d’application</a:t>
            </a:r>
          </a:p>
          <a:p>
            <a:pPr lvl="2"/>
            <a:r>
              <a:rPr lang="fr-FR" dirty="0" smtClean="0"/>
              <a:t>logique de construction, concertation, mise en œuvre des actions, pilotage et animation, territorialisation</a:t>
            </a:r>
          </a:p>
          <a:p>
            <a:pPr lvl="1"/>
            <a:r>
              <a:rPr lang="fr-FR" dirty="0" smtClean="0"/>
              <a:t>impact sur la politique de santé publique</a:t>
            </a:r>
          </a:p>
          <a:p>
            <a:pPr lvl="2"/>
            <a:r>
              <a:rPr lang="fr-FR" dirty="0" smtClean="0"/>
              <a:t>mise en cohérence des interventions</a:t>
            </a:r>
          </a:p>
          <a:p>
            <a:pPr lvl="2"/>
            <a:endParaRPr lang="fr-FR" sz="500" dirty="0" smtClean="0"/>
          </a:p>
          <a:p>
            <a:pPr marL="514350" indent="-514350">
              <a:buSzPct val="80000"/>
              <a:buFont typeface="+mj-lt"/>
              <a:buAutoNum type="arabicParenR"/>
            </a:pPr>
            <a:r>
              <a:rPr lang="fr-FR" dirty="0" smtClean="0"/>
              <a:t>apprécier la performance du système de santé</a:t>
            </a:r>
          </a:p>
          <a:p>
            <a:pPr lvl="1"/>
            <a:r>
              <a:rPr lang="fr-FR" dirty="0" smtClean="0"/>
              <a:t>capacité à remplir les 4 fonctions</a:t>
            </a:r>
          </a:p>
          <a:p>
            <a:pPr lvl="2">
              <a:buNone/>
            </a:pPr>
            <a:endParaRPr lang="fr-FR" sz="2400" dirty="0" smtClean="0"/>
          </a:p>
          <a:p>
            <a:pPr marL="457200" indent="-457200">
              <a:lnSpc>
                <a:spcPct val="80000"/>
              </a:lnSpc>
              <a:buSzPct val="85000"/>
            </a:pPr>
            <a:endParaRPr lang="fr-FR" sz="2700" dirty="0" smtClean="0"/>
          </a:p>
          <a:p>
            <a:pPr marL="457200" indent="-457200">
              <a:lnSpc>
                <a:spcPct val="80000"/>
              </a:lnSpc>
              <a:buSzPct val="85000"/>
            </a:pPr>
            <a:endParaRPr lang="fr-FR" sz="2700" dirty="0" smtClean="0"/>
          </a:p>
          <a:p>
            <a:pPr marL="457200" indent="-457200">
              <a:lnSpc>
                <a:spcPct val="80000"/>
              </a:lnSpc>
              <a:buSzPct val="85000"/>
            </a:pPr>
            <a:endParaRPr lang="fr-FR" sz="2700" dirty="0" smtClean="0"/>
          </a:p>
          <a:p>
            <a:pPr marL="457200" indent="-457200">
              <a:lnSpc>
                <a:spcPct val="80000"/>
              </a:lnSpc>
              <a:buSzPct val="85000"/>
            </a:pPr>
            <a:endParaRPr lang="fr-FR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fr-FR" sz="3800" dirty="0" smtClean="0"/>
              <a:t>La capacité des plans à structurer la politique de santé</a:t>
            </a:r>
            <a:endParaRPr lang="fr-FR" sz="3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612774" y="1600200"/>
            <a:ext cx="8531226" cy="478155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SzPct val="85000"/>
            </a:pPr>
            <a:r>
              <a:rPr lang="fr-FR" sz="2700" dirty="0" smtClean="0"/>
              <a:t>Des contraintes à l’élaboration des plans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figures imposées par les textes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prise en compte des orientations des trois niveaux (N/R/L)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volonté de s’inscrire dans la continuité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une démarche de priorisation incompatible avec un consensus</a:t>
            </a:r>
          </a:p>
          <a:p>
            <a:pPr marL="457200" indent="-457200">
              <a:lnSpc>
                <a:spcPct val="80000"/>
              </a:lnSpc>
              <a:buSzPct val="85000"/>
            </a:pPr>
            <a:endParaRPr lang="fr-FR" sz="1000" dirty="0" smtClean="0"/>
          </a:p>
          <a:p>
            <a:pPr marL="457200" indent="-457200">
              <a:lnSpc>
                <a:spcPct val="80000"/>
              </a:lnSpc>
              <a:buSzPct val="85000"/>
            </a:pPr>
            <a:r>
              <a:rPr lang="fr-FR" sz="2700" dirty="0" smtClean="0"/>
              <a:t>Des plans construits sur une logique d’intégration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combinant plusieurs approches </a:t>
            </a:r>
            <a:r>
              <a:rPr lang="fr-FR" sz="2000" dirty="0" smtClean="0"/>
              <a:t>(pathologies, facteurs de risque, populations)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architecture en arborescence ou juxtaposition de programmes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notion de priorités floue et mouvante</a:t>
            </a:r>
          </a:p>
          <a:p>
            <a:pPr marL="457200" indent="-457200">
              <a:lnSpc>
                <a:spcPct val="80000"/>
              </a:lnSpc>
              <a:buSzPct val="85000"/>
            </a:pPr>
            <a:r>
              <a:rPr lang="fr-FR" sz="2700" dirty="0" smtClean="0"/>
              <a:t>… peu lisibles mais reconnus comme cadre de référence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endParaRPr lang="fr-FR" sz="2400" dirty="0" smtClean="0"/>
          </a:p>
          <a:p>
            <a:pPr marL="457200" indent="-457200">
              <a:lnSpc>
                <a:spcPct val="80000"/>
              </a:lnSpc>
              <a:buSzPct val="85000"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534400" cy="990600"/>
          </a:xfrm>
        </p:spPr>
        <p:txBody>
          <a:bodyPr/>
          <a:lstStyle/>
          <a:p>
            <a:r>
              <a:rPr lang="fr-FR" sz="4000" dirty="0" smtClean="0"/>
              <a:t>La capacité des plans à structurer la politique de santé</a:t>
            </a:r>
            <a:endParaRPr lang="fr-FR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612774" y="1600200"/>
            <a:ext cx="8531226" cy="4114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SzPct val="85000"/>
            </a:pPr>
            <a:r>
              <a:rPr lang="fr-FR" sz="2700" dirty="0" smtClean="0"/>
              <a:t>Des contraintes à la mise en œuvre  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évolutivité relative du plan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réseau de référents à plusieurs échelles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dispositif d’appel à projets démultipliant les actions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marge de manœuvre limitée par la reconduction de l’existant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endParaRPr lang="fr-FR" sz="1000" dirty="0" smtClean="0"/>
          </a:p>
          <a:p>
            <a:pPr marL="457200" indent="-457200">
              <a:lnSpc>
                <a:spcPct val="80000"/>
              </a:lnSpc>
              <a:buSzPct val="85000"/>
            </a:pPr>
            <a:r>
              <a:rPr lang="fr-FR" sz="2700" dirty="0" smtClean="0"/>
              <a:t>Un dispositif « à bout de souffle »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gestion majoritairement administrative avec un foisonnement de procédures, une insuffisance de coordination et d’accompagnement des opérateurs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nombreuses actions « multiprogrammes » et reconduites</a:t>
            </a:r>
          </a:p>
          <a:p>
            <a:pPr marL="1052512" lvl="2" indent="-457200">
              <a:lnSpc>
                <a:spcPct val="80000"/>
              </a:lnSpc>
              <a:buSzPct val="85000"/>
            </a:pPr>
            <a:endParaRPr lang="fr-FR" sz="2100" dirty="0" smtClean="0"/>
          </a:p>
          <a:p>
            <a:pPr marL="1052512" lvl="2" indent="-457200">
              <a:lnSpc>
                <a:spcPct val="80000"/>
              </a:lnSpc>
              <a:buSzPct val="85000"/>
            </a:pPr>
            <a:endParaRPr lang="fr-FR" sz="2100" dirty="0" smtClean="0"/>
          </a:p>
          <a:p>
            <a:pPr marL="457200" indent="-457200">
              <a:lnSpc>
                <a:spcPct val="80000"/>
              </a:lnSpc>
              <a:buSzPct val="85000"/>
            </a:pPr>
            <a:endParaRPr lang="fr-FR" sz="24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685800" y="5715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5A94A8"/>
                </a:solidFill>
                <a:latin typeface="+mn-lt"/>
              </a:rPr>
              <a:t>Déficit de cohérence au sein du plan et des articulations insuffisantes avec les autres politiques sectorielles ou territoriales</a:t>
            </a:r>
            <a:endParaRPr lang="fr-FR" dirty="0">
              <a:solidFill>
                <a:srgbClr val="5A94A8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/>
          <a:lstStyle/>
          <a:p>
            <a:r>
              <a:rPr lang="fr-FR" dirty="0" smtClean="0"/>
              <a:t>La performance du système régional</a:t>
            </a:r>
            <a:endParaRPr lang="fr-FR" sz="25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610600" cy="478155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SzPct val="85000"/>
              <a:buNone/>
            </a:pPr>
            <a:r>
              <a:rPr lang="fr-FR" sz="3200" dirty="0" smtClean="0">
                <a:solidFill>
                  <a:srgbClr val="5A94A8"/>
                </a:solidFill>
              </a:rPr>
              <a:t>F1 - L’adaptation à l’environnement</a:t>
            </a:r>
          </a:p>
          <a:p>
            <a:pPr marL="457200" indent="-457200">
              <a:lnSpc>
                <a:spcPct val="80000"/>
              </a:lnSpc>
              <a:buClr>
                <a:schemeClr val="tx1">
                  <a:lumMod val="50000"/>
                  <a:lumOff val="50000"/>
                </a:schemeClr>
              </a:buClr>
              <a:buSzPct val="115000"/>
              <a:buFont typeface="Wingdings" charset="2"/>
              <a:buChar char="☹"/>
            </a:pPr>
            <a:r>
              <a:rPr lang="fr-FR" sz="2700" dirty="0" smtClean="0"/>
              <a:t>cadre contraint par les règles du jeu et les cloisonnements 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objectifs contradictoires limitant la portée de l’exercice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pas de leviers sur les autres domaines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endParaRPr lang="fr-FR" sz="2400" dirty="0" smtClean="0"/>
          </a:p>
          <a:p>
            <a:pPr marL="457200" indent="-457200">
              <a:lnSpc>
                <a:spcPct val="80000"/>
              </a:lnSpc>
              <a:buSzPct val="115000"/>
              <a:buFont typeface="Wingdings" charset="2"/>
              <a:buChar char="☺"/>
            </a:pPr>
            <a:r>
              <a:rPr lang="fr-FR" sz="2700" dirty="0" smtClean="0"/>
              <a:t> dynamique en faveur de la territorialisation même si hétérogène et inachevée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interprétations multiples de la territorialisation et traduction dans plusieurs dimensions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r>
              <a:rPr lang="fr-FR" sz="2400" dirty="0" smtClean="0"/>
              <a:t>déclinaison &gt;&gt; construction des politiques locales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endParaRPr lang="fr-F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/>
          <a:lstStyle/>
          <a:p>
            <a:r>
              <a:rPr lang="fr-FR" dirty="0" smtClean="0"/>
              <a:t>La performance du système régional</a:t>
            </a:r>
            <a:endParaRPr lang="fr-FR" dirty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35938" cy="478155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SzPct val="85000"/>
              <a:buNone/>
            </a:pPr>
            <a:r>
              <a:rPr lang="fr-FR" sz="3200" dirty="0" smtClean="0">
                <a:solidFill>
                  <a:srgbClr val="5A94A8"/>
                </a:solidFill>
              </a:rPr>
              <a:t>F2 - L’atteinte des buts en termes d’état de santé</a:t>
            </a:r>
          </a:p>
          <a:p>
            <a:pPr marL="457200" indent="-457200">
              <a:lnSpc>
                <a:spcPct val="80000"/>
              </a:lnSpc>
              <a:buSzPct val="85000"/>
            </a:pPr>
            <a:r>
              <a:rPr lang="fr-FR" sz="2700" dirty="0" smtClean="0"/>
              <a:t>question trop précoce pour être envisagée</a:t>
            </a:r>
          </a:p>
          <a:p>
            <a:pPr marL="457200" indent="-457200">
              <a:lnSpc>
                <a:spcPct val="80000"/>
              </a:lnSpc>
              <a:buSzPct val="85000"/>
            </a:pPr>
            <a:r>
              <a:rPr lang="fr-FR" sz="2700" dirty="0" smtClean="0"/>
              <a:t>objectifs nationaux de la loi partiellement évalués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/>
          <a:lstStyle/>
          <a:p>
            <a:r>
              <a:rPr lang="fr-FR" dirty="0" smtClean="0"/>
              <a:t>La</a:t>
            </a:r>
            <a:r>
              <a:rPr lang="fr-FR" sz="2800" dirty="0" smtClean="0"/>
              <a:t> </a:t>
            </a:r>
            <a:r>
              <a:rPr lang="fr-FR" dirty="0" smtClean="0"/>
              <a:t>performance du système régional</a:t>
            </a:r>
            <a:endParaRPr lang="fr-FR" dirty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610599" cy="478155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SzPct val="85000"/>
              <a:buNone/>
            </a:pPr>
            <a:r>
              <a:rPr lang="fr-FR" sz="3000" dirty="0" smtClean="0">
                <a:solidFill>
                  <a:srgbClr val="5A94A8"/>
                </a:solidFill>
              </a:rPr>
              <a:t>F3 - Production avec productivité de biens et services</a:t>
            </a:r>
          </a:p>
          <a:p>
            <a:pPr marL="457200" indent="-457200">
              <a:lnSpc>
                <a:spcPct val="80000"/>
              </a:lnSpc>
              <a:buSzPct val="85000"/>
              <a:buNone/>
            </a:pPr>
            <a:endParaRPr lang="fr-FR" sz="500" dirty="0" smtClean="0">
              <a:solidFill>
                <a:srgbClr val="5A94A8"/>
              </a:solidFill>
            </a:endParaRPr>
          </a:p>
          <a:p>
            <a:pPr marL="457200" indent="-457200">
              <a:lnSpc>
                <a:spcPct val="80000"/>
              </a:lnSpc>
              <a:buClr>
                <a:srgbClr val="477687"/>
              </a:buClr>
              <a:buSzPct val="115000"/>
              <a:buFont typeface="Wingdings" charset="2"/>
              <a:buChar char="☹"/>
            </a:pPr>
            <a:r>
              <a:rPr lang="fr-FR" sz="2700" dirty="0" smtClean="0"/>
              <a:t>Dispositif lourd et peu efficient</a:t>
            </a:r>
          </a:p>
          <a:p>
            <a:pPr marL="777875" lvl="1" indent="-457200">
              <a:lnSpc>
                <a:spcPct val="80000"/>
              </a:lnSpc>
              <a:buSzPct val="65000"/>
            </a:pPr>
            <a:r>
              <a:rPr lang="fr-FR" sz="2400" dirty="0" smtClean="0"/>
              <a:t>chevauchement des responsabilités dans la chaîne de décision</a:t>
            </a:r>
          </a:p>
          <a:p>
            <a:pPr marL="777875" lvl="1" indent="-457200">
              <a:lnSpc>
                <a:spcPct val="80000"/>
              </a:lnSpc>
              <a:buSzPct val="65000"/>
            </a:pPr>
            <a:r>
              <a:rPr lang="fr-FR" sz="2400" dirty="0" smtClean="0"/>
              <a:t>tension entre logique sélective et logique d’ajustement</a:t>
            </a:r>
          </a:p>
          <a:p>
            <a:pPr marL="777875" lvl="1" indent="-457200">
              <a:lnSpc>
                <a:spcPct val="80000"/>
              </a:lnSpc>
              <a:buSzPct val="65000"/>
            </a:pPr>
            <a:r>
              <a:rPr lang="fr-FR" sz="2400" dirty="0" smtClean="0"/>
              <a:t>peu propice à stimuler l’innovation</a:t>
            </a:r>
          </a:p>
          <a:p>
            <a:pPr marL="777875" lvl="1" indent="-457200">
              <a:lnSpc>
                <a:spcPct val="80000"/>
              </a:lnSpc>
              <a:buSzPct val="65000"/>
            </a:pPr>
            <a:endParaRPr lang="fr-FR" sz="2400" dirty="0" smtClean="0"/>
          </a:p>
          <a:p>
            <a:pPr marL="457200" indent="-457200">
              <a:lnSpc>
                <a:spcPct val="80000"/>
              </a:lnSpc>
              <a:buSzPct val="115000"/>
              <a:buFont typeface="Wingdings" charset="2"/>
              <a:buChar char="☺"/>
            </a:pPr>
            <a:r>
              <a:rPr lang="fr-FR" sz="2700" dirty="0" smtClean="0"/>
              <a:t>Amélioration de la qualité</a:t>
            </a:r>
          </a:p>
          <a:p>
            <a:pPr marL="777875" lvl="1" indent="-457200">
              <a:lnSpc>
                <a:spcPct val="80000"/>
              </a:lnSpc>
              <a:buClr>
                <a:schemeClr val="accent2"/>
              </a:buClr>
              <a:buSzPct val="65000"/>
            </a:pPr>
            <a:r>
              <a:rPr lang="fr-FR" sz="2400" dirty="0" smtClean="0"/>
              <a:t>renforcement et formalisation des partenariats</a:t>
            </a:r>
          </a:p>
          <a:p>
            <a:pPr marL="777875" lvl="1" indent="-457200">
              <a:lnSpc>
                <a:spcPct val="80000"/>
              </a:lnSpc>
              <a:buClr>
                <a:schemeClr val="accent2"/>
              </a:buClr>
              <a:buSzPct val="65000"/>
            </a:pPr>
            <a:r>
              <a:rPr lang="fr-FR" sz="2400" dirty="0" smtClean="0"/>
              <a:t>production de référentiels et harmonisation des procédures, échanges de savoir faire</a:t>
            </a:r>
          </a:p>
          <a:p>
            <a:pPr marL="777875" lvl="1" indent="-457200">
              <a:lnSpc>
                <a:spcPct val="80000"/>
              </a:lnSpc>
              <a:buClr>
                <a:schemeClr val="accent2"/>
              </a:buClr>
              <a:buSzPct val="65000"/>
            </a:pPr>
            <a:r>
              <a:rPr lang="fr-FR" sz="2400" dirty="0" smtClean="0"/>
              <a:t>renforcement des compétences des opérateurs</a:t>
            </a:r>
          </a:p>
          <a:p>
            <a:pPr marL="777875" lvl="1" indent="-457200">
              <a:lnSpc>
                <a:spcPct val="80000"/>
              </a:lnSpc>
              <a:buSzPct val="85000"/>
            </a:pPr>
            <a:endParaRPr lang="fr-F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990600"/>
          </a:xfrm>
        </p:spPr>
        <p:txBody>
          <a:bodyPr/>
          <a:lstStyle/>
          <a:p>
            <a:r>
              <a:rPr lang="fr-FR" dirty="0" smtClean="0"/>
              <a:t>La performance du système régional</a:t>
            </a:r>
            <a:endParaRPr lang="fr-FR" dirty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612774" y="1600200"/>
            <a:ext cx="8531226" cy="478155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SzPct val="85000"/>
              <a:buNone/>
            </a:pPr>
            <a:r>
              <a:rPr lang="fr-FR" sz="3100" dirty="0" smtClean="0">
                <a:solidFill>
                  <a:srgbClr val="5A94A8"/>
                </a:solidFill>
              </a:rPr>
              <a:t>F4 - Développement des valeurs et climat favorable</a:t>
            </a:r>
          </a:p>
          <a:p>
            <a:pPr marL="457200" indent="-457200">
              <a:lnSpc>
                <a:spcPct val="80000"/>
              </a:lnSpc>
              <a:buClr>
                <a:schemeClr val="accent1"/>
              </a:buClr>
              <a:buSzPct val="115000"/>
              <a:buFont typeface="Wingdings" charset="2"/>
              <a:buChar char="☹"/>
            </a:pPr>
            <a:r>
              <a:rPr lang="fr-FR" sz="2700" dirty="0" smtClean="0"/>
              <a:t>mise</a:t>
            </a:r>
            <a:r>
              <a:rPr lang="fr-FR" sz="2400" dirty="0" smtClean="0"/>
              <a:t> </a:t>
            </a:r>
            <a:r>
              <a:rPr lang="fr-FR" sz="2700" dirty="0" smtClean="0"/>
              <a:t>en</a:t>
            </a:r>
            <a:r>
              <a:rPr lang="fr-FR" sz="2400" dirty="0" smtClean="0"/>
              <a:t> </a:t>
            </a:r>
            <a:r>
              <a:rPr lang="fr-FR" sz="2700" dirty="0" smtClean="0"/>
              <a:t>concurrence des opérateurs</a:t>
            </a:r>
          </a:p>
          <a:p>
            <a:pPr marL="457200" indent="-457200">
              <a:lnSpc>
                <a:spcPct val="80000"/>
              </a:lnSpc>
              <a:buClr>
                <a:schemeClr val="accent1"/>
              </a:buClr>
              <a:buSzPct val="115000"/>
              <a:buFont typeface="Wingdings" charset="2"/>
              <a:buChar char="☹"/>
            </a:pPr>
            <a:r>
              <a:rPr lang="fr-FR" sz="2700" dirty="0" smtClean="0"/>
              <a:t>rupture entre mondes de l’action et de la décision</a:t>
            </a:r>
          </a:p>
          <a:p>
            <a:pPr marL="457200" indent="-457200">
              <a:lnSpc>
                <a:spcPct val="80000"/>
              </a:lnSpc>
              <a:buClr>
                <a:schemeClr val="accent1"/>
              </a:buClr>
              <a:buSzPct val="115000"/>
              <a:buFont typeface="Wingdings" charset="2"/>
              <a:buChar char="☹"/>
            </a:pPr>
            <a:r>
              <a:rPr lang="fr-FR" sz="2700" dirty="0" smtClean="0"/>
              <a:t>conflits entre logiques de plan, de programme et de territoires</a:t>
            </a:r>
          </a:p>
          <a:p>
            <a:pPr marL="457200" indent="-457200">
              <a:lnSpc>
                <a:spcPct val="80000"/>
              </a:lnSpc>
              <a:buSzPct val="115000"/>
              <a:buFont typeface="Wingdings" charset="2"/>
              <a:buChar char="☺"/>
            </a:pPr>
            <a:endParaRPr lang="fr-FR" sz="2700" dirty="0" smtClean="0"/>
          </a:p>
          <a:p>
            <a:pPr marL="457200" indent="-457200">
              <a:lnSpc>
                <a:spcPct val="80000"/>
              </a:lnSpc>
              <a:buSzPct val="115000"/>
              <a:buFont typeface="Wingdings" charset="2"/>
              <a:buChar char="☺"/>
            </a:pPr>
            <a:r>
              <a:rPr lang="fr-FR" sz="2700" dirty="0" smtClean="0"/>
              <a:t>réelle implication des collectivités locales </a:t>
            </a:r>
          </a:p>
          <a:p>
            <a:pPr marL="457200" indent="-457200">
              <a:lnSpc>
                <a:spcPct val="80000"/>
              </a:lnSpc>
              <a:buSzPct val="115000"/>
              <a:buFont typeface="Wingdings" charset="2"/>
              <a:buChar char="☺"/>
            </a:pPr>
            <a:r>
              <a:rPr lang="fr-FR" sz="2700" dirty="0" smtClean="0"/>
              <a:t>culture plus en faveur de la promotion de la santé et de l’évaluation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fr-FR"/>
              <a:t>Plan de la présentation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539750" y="1600200"/>
            <a:ext cx="8208963" cy="4781550"/>
          </a:xfrm>
        </p:spPr>
        <p:txBody>
          <a:bodyPr/>
          <a:lstStyle/>
          <a:p>
            <a:pPr marL="571500" indent="-571500">
              <a:buSzPct val="90000"/>
              <a:buFont typeface="Tw Cen MT" charset="0"/>
              <a:buAutoNum type="romanUcPeriod"/>
            </a:pPr>
            <a:r>
              <a:rPr lang="fr-FR" sz="2800" dirty="0" smtClean="0"/>
              <a:t>L’émergence du niveau régional pour le pilotage des politiques de santé en </a:t>
            </a:r>
            <a:r>
              <a:rPr lang="fr-FR" sz="2800" dirty="0"/>
              <a:t>France</a:t>
            </a:r>
            <a:endParaRPr lang="fr-FR" sz="2800" dirty="0" smtClean="0"/>
          </a:p>
          <a:p>
            <a:pPr marL="571500" indent="-571500">
              <a:buSzPct val="90000"/>
              <a:buNone/>
            </a:pPr>
            <a:endParaRPr lang="fr-FR" sz="1000" dirty="0" smtClean="0"/>
          </a:p>
          <a:p>
            <a:pPr marL="571500" indent="-571500">
              <a:buSzPct val="90000"/>
              <a:buFont typeface="Tw Cen MT" charset="0"/>
              <a:buAutoNum type="romanUcPeriod"/>
            </a:pPr>
            <a:r>
              <a:rPr lang="fr-FR" sz="2800" dirty="0"/>
              <a:t>La performance du système de santé régional à partir de l’évaluation des plans régionaux de santé publique</a:t>
            </a:r>
          </a:p>
          <a:p>
            <a:pPr marL="892175" lvl="1" indent="-571500">
              <a:buFont typeface="Wingdings 2" charset="2"/>
              <a:buNone/>
            </a:pPr>
            <a:endParaRPr lang="fr-FR" sz="1000" i="1" dirty="0" smtClean="0"/>
          </a:p>
          <a:p>
            <a:pPr marL="571500" indent="-571500">
              <a:buSzPct val="90000"/>
              <a:buFont typeface="Tw Cen MT" charset="0"/>
              <a:buAutoNum type="romanUcPeriod"/>
            </a:pPr>
            <a:r>
              <a:rPr lang="fr-FR" sz="2800" dirty="0" smtClean="0"/>
              <a:t>L’utilisation de l’évaluation de la performance : des </a:t>
            </a:r>
            <a:r>
              <a:rPr lang="fr-FR" sz="2800" dirty="0"/>
              <a:t>plans de santé publique aux projets régionaux de santé</a:t>
            </a:r>
          </a:p>
          <a:p>
            <a:pPr marL="892175" lvl="1" indent="-571500">
              <a:buFont typeface="Wingdings 2" charset="2"/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SzPct val="90000"/>
            </a:pPr>
            <a:endParaRPr lang="fr-FR"/>
          </a:p>
        </p:txBody>
      </p:sp>
      <p:sp>
        <p:nvSpPr>
          <p:cNvPr id="34819" name="Rectangle 2"/>
          <p:cNvSpPr>
            <a:spLocks noGrp="1"/>
          </p:cNvSpPr>
          <p:nvPr>
            <p:ph type="title"/>
          </p:nvPr>
        </p:nvSpPr>
        <p:spPr>
          <a:xfrm>
            <a:off x="468313" y="1600200"/>
            <a:ext cx="8523287" cy="990600"/>
          </a:xfrm>
        </p:spPr>
        <p:txBody>
          <a:bodyPr/>
          <a:lstStyle/>
          <a:p>
            <a:r>
              <a:rPr lang="fr-FR" dirty="0" smtClean="0"/>
              <a:t>III   </a:t>
            </a:r>
            <a:r>
              <a:rPr lang="fr-FR" dirty="0"/>
              <a:t>Des plans aux projets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228600"/>
            <a:ext cx="8283575" cy="990600"/>
          </a:xfrm>
        </p:spPr>
        <p:txBody>
          <a:bodyPr/>
          <a:lstStyle/>
          <a:p>
            <a:r>
              <a:rPr lang="fr-FR" sz="3500" dirty="0"/>
              <a:t>Le passage du plan de </a:t>
            </a:r>
            <a:r>
              <a:rPr lang="fr-FR" sz="3500" i="1" dirty="0"/>
              <a:t>santé publique</a:t>
            </a:r>
            <a:r>
              <a:rPr lang="fr-FR" sz="3500" dirty="0"/>
              <a:t> au projet de </a:t>
            </a:r>
            <a:r>
              <a:rPr lang="fr-FR" sz="3500" i="1" dirty="0"/>
              <a:t>santé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2667000"/>
            <a:ext cx="79248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 smtClean="0"/>
              <a:t>évaluations entre 2008 et 2010</a:t>
            </a:r>
          </a:p>
          <a:p>
            <a:pPr lvl="1">
              <a:lnSpc>
                <a:spcPct val="90000"/>
              </a:lnSpc>
            </a:pPr>
            <a:r>
              <a:rPr lang="fr-FR" sz="2500" dirty="0" smtClean="0"/>
              <a:t>enquête sur la réalisation des évaluations des PRSP</a:t>
            </a:r>
          </a:p>
          <a:p>
            <a:pPr>
              <a:lnSpc>
                <a:spcPct val="90000"/>
              </a:lnSpc>
            </a:pPr>
            <a:r>
              <a:rPr lang="fr-FR" sz="2800" dirty="0" smtClean="0">
                <a:sym typeface="Symbol" charset="2"/>
              </a:rPr>
              <a:t>nombreux travaux préparatoires au projet de loi</a:t>
            </a:r>
          </a:p>
          <a:p>
            <a:pPr lvl="1">
              <a:lnSpc>
                <a:spcPct val="90000"/>
              </a:lnSpc>
            </a:pPr>
            <a:r>
              <a:rPr lang="fr-FR" sz="2400" dirty="0" smtClean="0">
                <a:sym typeface="Symbol" charset="2"/>
              </a:rPr>
              <a:t>nombreux </a:t>
            </a:r>
            <a:r>
              <a:rPr lang="fr-FR" sz="2400" dirty="0">
                <a:sym typeface="Symbol" charset="2"/>
              </a:rPr>
              <a:t>rapports</a:t>
            </a:r>
          </a:p>
          <a:p>
            <a:pPr lvl="1">
              <a:lnSpc>
                <a:spcPct val="90000"/>
              </a:lnSpc>
            </a:pPr>
            <a:r>
              <a:rPr lang="fr-FR" sz="2400" dirty="0" err="1">
                <a:sym typeface="Symbol" charset="2"/>
              </a:rPr>
              <a:t></a:t>
            </a:r>
            <a:r>
              <a:rPr lang="fr-FR" sz="2400" dirty="0"/>
              <a:t> 100 groupes de travail (dont un sur le projet régional)</a:t>
            </a:r>
          </a:p>
          <a:p>
            <a:pPr lvl="1">
              <a:lnSpc>
                <a:spcPct val="90000"/>
              </a:lnSpc>
            </a:pPr>
            <a:r>
              <a:rPr lang="fr-FR" sz="2400" dirty="0"/>
              <a:t>présentations du projet en régions </a:t>
            </a:r>
          </a:p>
          <a:p>
            <a:pPr lvl="1">
              <a:lnSpc>
                <a:spcPct val="90000"/>
              </a:lnSpc>
            </a:pPr>
            <a:r>
              <a:rPr lang="fr-FR" sz="2400" dirty="0"/>
              <a:t>consultations régionales sur la place de promotion de la santé dans les futures agences </a:t>
            </a:r>
            <a:r>
              <a:rPr lang="fr-FR" sz="2400" dirty="0" smtClean="0"/>
              <a:t>régionales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09600" y="1676400"/>
            <a:ext cx="8305800" cy="875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2800" dirty="0" smtClean="0">
                <a:solidFill>
                  <a:srgbClr val="477687"/>
                </a:solidFill>
                <a:latin typeface="+mn-lt"/>
              </a:rPr>
              <a:t>Evaluation et préparation de la loi : deux démarches disjointes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8839200" cy="990600"/>
          </a:xfrm>
        </p:spPr>
        <p:txBody>
          <a:bodyPr/>
          <a:lstStyle/>
          <a:p>
            <a:r>
              <a:rPr lang="fr-FR" dirty="0"/>
              <a:t>Du plan</a:t>
            </a:r>
            <a:r>
              <a:rPr lang="fr-FR" dirty="0" smtClean="0"/>
              <a:t> </a:t>
            </a:r>
            <a:r>
              <a:rPr lang="fr-FR" sz="3200" dirty="0" smtClean="0"/>
              <a:t>de santé publique </a:t>
            </a:r>
            <a:r>
              <a:rPr lang="fr-FR" dirty="0" smtClean="0"/>
              <a:t>au projet </a:t>
            </a:r>
            <a:r>
              <a:rPr lang="fr-FR" sz="3200" dirty="0" smtClean="0"/>
              <a:t>de santé</a:t>
            </a:r>
            <a:endParaRPr lang="fr-FR" sz="3200" dirty="0"/>
          </a:p>
        </p:txBody>
      </p:sp>
      <p:sp>
        <p:nvSpPr>
          <p:cNvPr id="10240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250825" y="1557338"/>
            <a:ext cx="4105275" cy="48133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fr-FR" sz="2500">
                <a:solidFill>
                  <a:srgbClr val="477687"/>
                </a:solidFill>
              </a:rPr>
              <a:t>Recommandations</a:t>
            </a:r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fr-FR" sz="2200"/>
              <a:t>structuration du PRSP</a:t>
            </a:r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fr-FR" sz="2200"/>
              <a:t>priorisation </a:t>
            </a:r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fr-FR" sz="2200"/>
              <a:t>animation dans les territoires</a:t>
            </a:r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fr-FR" sz="2200"/>
              <a:t>responsabilités clarifiées</a:t>
            </a:r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fr-FR" sz="2200"/>
              <a:t>concertation élargie </a:t>
            </a:r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fr-FR" sz="2200"/>
              <a:t>communication continue</a:t>
            </a:r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fr-FR" sz="2200"/>
              <a:t>évaluation à renforcer</a:t>
            </a:r>
          </a:p>
        </p:txBody>
      </p:sp>
      <p:sp>
        <p:nvSpPr>
          <p:cNvPr id="102404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356100" y="1555750"/>
            <a:ext cx="4608513" cy="4814888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fr-FR" sz="2500" dirty="0">
                <a:solidFill>
                  <a:schemeClr val="accent2"/>
                </a:solidFill>
              </a:rPr>
              <a:t>Le </a:t>
            </a:r>
            <a:r>
              <a:rPr lang="fr-FR" sz="2500" dirty="0" smtClean="0">
                <a:solidFill>
                  <a:schemeClr val="accent2"/>
                </a:solidFill>
              </a:rPr>
              <a:t>Projet régional de santé</a:t>
            </a:r>
          </a:p>
          <a:p>
            <a:pPr>
              <a:buSzPct val="70000"/>
              <a:buFont typeface="Wingdings 3" charset="2"/>
              <a:buChar char=""/>
            </a:pPr>
            <a:r>
              <a:rPr lang="fr-FR" sz="2200" dirty="0"/>
              <a:t>cadrage précis et homogène</a:t>
            </a:r>
          </a:p>
          <a:p>
            <a:pPr>
              <a:buSzPct val="70000"/>
              <a:buFont typeface="Wingdings 3" charset="2"/>
              <a:buChar char=""/>
            </a:pPr>
            <a:r>
              <a:rPr lang="fr-FR" sz="2200" dirty="0"/>
              <a:t>plan stratégique</a:t>
            </a:r>
          </a:p>
          <a:p>
            <a:pPr>
              <a:buSzPct val="70000"/>
              <a:buFont typeface="Wingdings 3" charset="2"/>
              <a:buChar char=""/>
            </a:pPr>
            <a:r>
              <a:rPr lang="fr-FR" sz="2200" dirty="0"/>
              <a:t>programmes et contrats locaux</a:t>
            </a:r>
          </a:p>
          <a:p>
            <a:pPr>
              <a:buSzPct val="70000"/>
              <a:buFont typeface="Wingdings 3" charset="2"/>
              <a:buChar char=""/>
            </a:pPr>
            <a:r>
              <a:rPr lang="fr-FR" sz="2200" dirty="0"/>
              <a:t>instances de l’ARS</a:t>
            </a:r>
          </a:p>
          <a:p>
            <a:pPr>
              <a:buSzPct val="70000"/>
              <a:buFont typeface="Wingdings 3" charset="2"/>
              <a:buChar char=""/>
            </a:pPr>
            <a:r>
              <a:rPr lang="fr-FR" sz="2200" dirty="0"/>
              <a:t>recherchée mais calendrier serré</a:t>
            </a:r>
          </a:p>
          <a:p>
            <a:pPr>
              <a:buSzPct val="70000"/>
              <a:buFont typeface="Wingdings 3" charset="2"/>
              <a:buChar char=""/>
            </a:pPr>
            <a:r>
              <a:rPr lang="fr-FR" sz="2200" dirty="0"/>
              <a:t>recherchée</a:t>
            </a:r>
          </a:p>
          <a:p>
            <a:pPr>
              <a:buSzPct val="70000"/>
              <a:buFont typeface="Wingdings 3" charset="2"/>
              <a:buChar char=""/>
            </a:pPr>
            <a:r>
              <a:rPr lang="fr-FR" sz="2200" dirty="0"/>
              <a:t>sensibilisation précoce</a:t>
            </a:r>
          </a:p>
          <a:p>
            <a:pPr>
              <a:buSzPct val="70000"/>
              <a:buFont typeface="Wingdings 3" charset="2"/>
              <a:buChar char=""/>
            </a:pPr>
            <a:endParaRPr lang="fr-FR" sz="1000" dirty="0"/>
          </a:p>
          <a:p>
            <a:pPr>
              <a:buSzPct val="70000"/>
              <a:buFont typeface="Wingdings" charset="2"/>
              <a:buNone/>
            </a:pPr>
            <a:r>
              <a:rPr lang="fr-FR" sz="2200" dirty="0"/>
              <a:t>+ cadrage de politique nationale</a:t>
            </a:r>
          </a:p>
          <a:p>
            <a:endParaRPr lang="fr-FR" sz="22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6096000"/>
            <a:ext cx="8807450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lvl="1" eaLnBrk="0" hangingPunct="0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charset="2"/>
              <a:buNone/>
            </a:pPr>
            <a:r>
              <a:rPr lang="fr-FR" sz="2200" i="1" dirty="0">
                <a:solidFill>
                  <a:srgbClr val="52879A"/>
                </a:solidFill>
                <a:latin typeface="Tw Cen MT" charset="0"/>
                <a:ea typeface="ＭＳ Ｐゴシック" charset="-128"/>
                <a:cs typeface="ＭＳ Ｐゴシック" charset="-128"/>
              </a:rPr>
              <a:t>Pas de synthèse formalisée mais une diffusion informelle et large des retours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91" name="Group 55"/>
          <p:cNvGraphicFramePr>
            <a:graphicFrameLocks noGrp="1"/>
          </p:cNvGraphicFramePr>
          <p:nvPr>
            <p:ph sz="quarter" idx="2"/>
          </p:nvPr>
        </p:nvGraphicFramePr>
        <p:xfrm>
          <a:off x="539750" y="1593850"/>
          <a:ext cx="3886200" cy="4663440"/>
        </p:xfrm>
        <a:graphic>
          <a:graphicData uri="http://schemas.openxmlformats.org/drawingml/2006/table">
            <a:tbl>
              <a:tblPr/>
              <a:tblGrid>
                <a:gridCol w="3886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Prévention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 : </a:t>
                      </a: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programmes de santé et actions de la collectivité régionale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Groupement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Etat, assurance maladie, (collectivités)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3B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Levier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 : </a:t>
                      </a: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appel à projets (prévention)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Budget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  (225 millions €)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Ex : Champagne Ardenne (4,3 M€)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3B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Mise en cohérence de programmes et actions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980" name="Group 44"/>
          <p:cNvGraphicFramePr>
            <a:graphicFrameLocks noGrp="1"/>
          </p:cNvGraphicFramePr>
          <p:nvPr>
            <p:ph sz="quarter" idx="4"/>
          </p:nvPr>
        </p:nvGraphicFramePr>
        <p:xfrm>
          <a:off x="4802188" y="1593850"/>
          <a:ext cx="4162425" cy="4663439"/>
        </p:xfrm>
        <a:graphic>
          <a:graphicData uri="http://schemas.openxmlformats.org/drawingml/2006/table">
            <a:tbl>
              <a:tblPr/>
              <a:tblGrid>
                <a:gridCol w="41624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Prévention et veille</a:t>
                      </a: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sanitaire</a:t>
                      </a: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 : schéma de prévention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Soins</a:t>
                      </a: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 : schémas hospitalier et ambulatoire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Médicosocial</a:t>
                      </a: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 : schémas régional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Agence : </a:t>
                      </a:r>
                      <a:r>
                        <a:rPr kumimoji="0" lang="fr-F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Etablissement public administratif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Etat, assurance maladie et instances</a:t>
                      </a:r>
                      <a:endParaRPr kumimoji="0" lang="fr-FR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Leviers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 : </a:t>
                      </a: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appel à projets (prévention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et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médicosocial), contrats d’objectifs et de moyens, autorisations, coopérations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Budget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  (167 milliards €)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Ex : Champagne Ardenne </a:t>
                      </a: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(2.568 M €)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Arial" charset="0"/>
                          <a:cs typeface="Arial" charset="0"/>
                        </a:rPr>
                        <a:t>Approche globale pour une meilleure articulation des parcours de vie, efficience du système de santé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</a:tbl>
          </a:graphicData>
        </a:graphic>
      </p:graphicFrame>
      <p:sp>
        <p:nvSpPr>
          <p:cNvPr id="39966" name="Espace réservé du texte 4"/>
          <p:cNvSpPr>
            <a:spLocks noGrp="1"/>
          </p:cNvSpPr>
          <p:nvPr>
            <p:ph type="body" sz="quarter" idx="1"/>
          </p:nvPr>
        </p:nvSpPr>
        <p:spPr>
          <a:xfrm>
            <a:off x="539750" y="908050"/>
            <a:ext cx="3886200" cy="641350"/>
          </a:xfrm>
        </p:spPr>
        <p:txBody>
          <a:bodyPr/>
          <a:lstStyle/>
          <a:p>
            <a:r>
              <a:rPr lang="fr-FR" dirty="0"/>
              <a:t>Plan régional </a:t>
            </a:r>
            <a:r>
              <a:rPr lang="fr-FR" dirty="0" smtClean="0"/>
              <a:t>de santé publique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>
          <a:xfrm>
            <a:off x="4802188" y="908050"/>
            <a:ext cx="4162425" cy="641350"/>
          </a:xfrm>
          <a:solidFill>
            <a:srgbClr val="4F8395"/>
          </a:solidFill>
        </p:spPr>
        <p:txBody>
          <a:bodyPr/>
          <a:lstStyle/>
          <a:p>
            <a:r>
              <a:rPr lang="fr-FR"/>
              <a:t>Projet régional de santé</a:t>
            </a:r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539750" y="908050"/>
            <a:ext cx="3887788" cy="53292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983" name="Rectangle 47"/>
          <p:cNvSpPr>
            <a:spLocks noChangeArrowheads="1"/>
          </p:cNvSpPr>
          <p:nvPr/>
        </p:nvSpPr>
        <p:spPr bwMode="auto">
          <a:xfrm>
            <a:off x="4787900" y="908050"/>
            <a:ext cx="4176713" cy="53292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fr-FR">
              <a:solidFill>
                <a:srgbClr val="7777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fr-FR" sz="3900" dirty="0" smtClean="0"/>
              <a:t>Les enseignements de l’évaluation dans les régions</a:t>
            </a:r>
            <a:endParaRPr lang="fr-FR" sz="3900" dirty="0"/>
          </a:p>
        </p:txBody>
      </p:sp>
      <p:sp>
        <p:nvSpPr>
          <p:cNvPr id="1085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fr-FR" sz="2800" dirty="0" smtClean="0"/>
              <a:t>Exercice </a:t>
            </a:r>
            <a:r>
              <a:rPr lang="fr-FR" sz="2800" dirty="0"/>
              <a:t>encadré par le niveau national</a:t>
            </a:r>
            <a:endParaRPr lang="fr-FR" sz="2800" dirty="0" smtClean="0"/>
          </a:p>
          <a:p>
            <a:pPr lvl="1"/>
            <a:r>
              <a:rPr lang="fr-FR" sz="2400" dirty="0"/>
              <a:t>g</a:t>
            </a:r>
            <a:r>
              <a:rPr lang="fr-FR" sz="2400" dirty="0" smtClean="0"/>
              <a:t>uides </a:t>
            </a:r>
            <a:r>
              <a:rPr lang="fr-FR" sz="2400" dirty="0"/>
              <a:t>et référentiels</a:t>
            </a:r>
            <a:endParaRPr lang="fr-FR" sz="2400" dirty="0" smtClean="0"/>
          </a:p>
          <a:p>
            <a:pPr lvl="1"/>
            <a:r>
              <a:rPr lang="fr-FR" sz="2500" dirty="0" smtClean="0"/>
              <a:t>ateliers </a:t>
            </a:r>
            <a:r>
              <a:rPr lang="fr-FR" sz="2500" dirty="0"/>
              <a:t>interrégionaux et échanges de </a:t>
            </a:r>
            <a:r>
              <a:rPr lang="fr-FR" sz="2500" dirty="0" smtClean="0"/>
              <a:t>pratiques</a:t>
            </a:r>
          </a:p>
          <a:p>
            <a:pPr lvl="1"/>
            <a:endParaRPr lang="fr-FR" sz="1000" dirty="0" smtClean="0"/>
          </a:p>
          <a:p>
            <a:r>
              <a:rPr lang="fr-FR" sz="2800" dirty="0" smtClean="0"/>
              <a:t>Stade trop précoce pour conclure même si…</a:t>
            </a:r>
          </a:p>
          <a:p>
            <a:pPr lvl="1">
              <a:buNone/>
            </a:pPr>
            <a:endParaRPr lang="fr-FR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800" dirty="0" smtClean="0"/>
              <a:t>Trois défis pour la performance du système de santé</a:t>
            </a:r>
            <a:endParaRPr lang="fr-FR" sz="3800" dirty="0"/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752600"/>
            <a:ext cx="8283575" cy="4629150"/>
          </a:xfrm>
        </p:spPr>
        <p:txBody>
          <a:bodyPr/>
          <a:lstStyle/>
          <a:p>
            <a:r>
              <a:rPr lang="fr-FR" sz="2800" dirty="0" smtClean="0"/>
              <a:t>Restaurer de la transversalité malgré des segmentations résiduelles</a:t>
            </a:r>
          </a:p>
          <a:p>
            <a:pPr lvl="1">
              <a:buNone/>
            </a:pPr>
            <a:endParaRPr lang="fr-FR" sz="1000" dirty="0" smtClean="0"/>
          </a:p>
          <a:p>
            <a:r>
              <a:rPr lang="fr-FR" sz="2800" dirty="0" smtClean="0">
                <a:solidFill>
                  <a:schemeClr val="bg1">
                    <a:lumMod val="65000"/>
                  </a:schemeClr>
                </a:solidFill>
              </a:rPr>
              <a:t>Réussir les liens avec les autres politiques malgré un recentrage  </a:t>
            </a:r>
          </a:p>
          <a:p>
            <a:endParaRPr lang="fr-FR" sz="1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FR" sz="2700" dirty="0" smtClean="0">
                <a:solidFill>
                  <a:schemeClr val="bg1">
                    <a:lumMod val="65000"/>
                  </a:schemeClr>
                </a:solidFill>
              </a:rPr>
              <a:t>Atteindre les objectifs en termes de santé malgré un contexte de restrictions budgétaires</a:t>
            </a:r>
          </a:p>
          <a:p>
            <a:pPr lvl="1"/>
            <a:endParaRPr lang="fr-FR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"/>
          <p:cNvSpPr>
            <a:spLocks noChangeArrowheads="1"/>
          </p:cNvSpPr>
          <p:nvPr/>
        </p:nvSpPr>
        <p:spPr bwMode="auto">
          <a:xfrm>
            <a:off x="4651375" y="2773363"/>
            <a:ext cx="301625" cy="120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</a:pPr>
            <a:endParaRPr lang="fr-FR" sz="100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45059" name="AutoShape 11"/>
          <p:cNvCxnSpPr>
            <a:cxnSpLocks noChangeShapeType="1"/>
            <a:stCxn id="45058" idx="2"/>
          </p:cNvCxnSpPr>
          <p:nvPr/>
        </p:nvCxnSpPr>
        <p:spPr bwMode="auto">
          <a:xfrm rot="5400000">
            <a:off x="3913188" y="3044825"/>
            <a:ext cx="1039812" cy="7381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5060" name="AutoShape 12"/>
          <p:cNvCxnSpPr>
            <a:cxnSpLocks noChangeShapeType="1"/>
            <a:stCxn id="45058" idx="2"/>
          </p:cNvCxnSpPr>
          <p:nvPr/>
        </p:nvCxnSpPr>
        <p:spPr bwMode="auto">
          <a:xfrm rot="16200000" flipH="1">
            <a:off x="4565651" y="3130550"/>
            <a:ext cx="1039812" cy="5667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grpSp>
        <p:nvGrpSpPr>
          <p:cNvPr id="45061" name="Group 14"/>
          <p:cNvGrpSpPr>
            <a:grpSpLocks/>
          </p:cNvGrpSpPr>
          <p:nvPr/>
        </p:nvGrpSpPr>
        <p:grpSpPr bwMode="auto">
          <a:xfrm>
            <a:off x="1524000" y="4343400"/>
            <a:ext cx="6627813" cy="314325"/>
            <a:chOff x="960" y="2736"/>
            <a:chExt cx="4175" cy="198"/>
          </a:xfrm>
        </p:grpSpPr>
        <p:sp>
          <p:nvSpPr>
            <p:cNvPr id="45081" name="Rectangle 15"/>
            <p:cNvSpPr>
              <a:spLocks noChangeArrowheads="1"/>
            </p:cNvSpPr>
            <p:nvPr/>
          </p:nvSpPr>
          <p:spPr bwMode="auto">
            <a:xfrm>
              <a:off x="960" y="2736"/>
              <a:ext cx="1997" cy="199"/>
            </a:xfrm>
            <a:prstGeom prst="rect">
              <a:avLst/>
            </a:prstGeom>
            <a:solidFill>
              <a:srgbClr val="B2B2B2"/>
            </a:solidFill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lIns="0" tIns="46800" rIns="0" bIns="46800" anchor="ctr" anchorCtr="1">
              <a:prstTxWarp prst="textNoShape">
                <a:avLst/>
              </a:prstTxWarp>
            </a:bodyPr>
            <a:lstStyle/>
            <a:p>
              <a:pPr algn="ctr"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300">
                  <a:solidFill>
                    <a:srgbClr val="000000"/>
                  </a:solidFill>
                  <a:latin typeface="Arial" charset="0"/>
                </a:rPr>
                <a:t>Programme GDR (volet régional)</a:t>
              </a:r>
            </a:p>
          </p:txBody>
        </p:sp>
        <p:sp>
          <p:nvSpPr>
            <p:cNvPr id="45082" name="Rectangle 16"/>
            <p:cNvSpPr>
              <a:spLocks noChangeArrowheads="1"/>
            </p:cNvSpPr>
            <p:nvPr/>
          </p:nvSpPr>
          <p:spPr bwMode="auto">
            <a:xfrm>
              <a:off x="3137" y="2736"/>
              <a:ext cx="1999" cy="199"/>
            </a:xfrm>
            <a:prstGeom prst="rect">
              <a:avLst/>
            </a:prstGeom>
            <a:solidFill>
              <a:srgbClr val="B2B2B2"/>
            </a:solidFill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lIns="0" tIns="46800" rIns="0" bIns="46800" anchor="ctr" anchorCtr="1">
              <a:prstTxWarp prst="textNoShape">
                <a:avLst/>
              </a:prstTxWarp>
            </a:bodyPr>
            <a:lstStyle/>
            <a:p>
              <a:pPr algn="ctr"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300">
                  <a:solidFill>
                    <a:srgbClr val="000000"/>
                  </a:solidFill>
                  <a:latin typeface="Arial" charset="0"/>
                </a:rPr>
                <a:t>PRIAC</a:t>
              </a:r>
            </a:p>
          </p:txBody>
        </p:sp>
      </p:grpSp>
      <p:grpSp>
        <p:nvGrpSpPr>
          <p:cNvPr id="45087" name="Group 31"/>
          <p:cNvGrpSpPr>
            <a:grpSpLocks/>
          </p:cNvGrpSpPr>
          <p:nvPr/>
        </p:nvGrpSpPr>
        <p:grpSpPr bwMode="auto">
          <a:xfrm>
            <a:off x="971550" y="1341438"/>
            <a:ext cx="7561263" cy="4033837"/>
            <a:chOff x="567" y="1434"/>
            <a:chExt cx="4763" cy="2541"/>
          </a:xfrm>
        </p:grpSpPr>
        <p:sp>
          <p:nvSpPr>
            <p:cNvPr id="45063" name="Rectangle 1"/>
            <p:cNvSpPr>
              <a:spLocks noChangeArrowheads="1"/>
            </p:cNvSpPr>
            <p:nvPr/>
          </p:nvSpPr>
          <p:spPr bwMode="auto">
            <a:xfrm>
              <a:off x="567" y="1434"/>
              <a:ext cx="4763" cy="2541"/>
            </a:xfrm>
            <a:prstGeom prst="rect">
              <a:avLst/>
            </a:prstGeom>
            <a:solidFill>
              <a:srgbClr val="DBBD0B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Clr>
                  <a:srgbClr val="000000"/>
                </a:buClr>
              </a:pPr>
              <a:endParaRPr lang="fr-FR" sz="1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5064" name="Rectangle 2"/>
            <p:cNvSpPr>
              <a:spLocks noChangeArrowheads="1"/>
            </p:cNvSpPr>
            <p:nvPr/>
          </p:nvSpPr>
          <p:spPr bwMode="auto">
            <a:xfrm>
              <a:off x="805" y="1564"/>
              <a:ext cx="4439" cy="285"/>
            </a:xfrm>
            <a:prstGeom prst="rect">
              <a:avLst/>
            </a:prstGeom>
            <a:solidFill>
              <a:srgbClr val="5A94A8"/>
            </a:solidFill>
            <a:ln w="9360">
              <a:noFill/>
              <a:miter lim="800000"/>
              <a:headEnd/>
              <a:tailEnd/>
            </a:ln>
          </p:spPr>
          <p:txBody>
            <a:bodyPr lIns="90000" tIns="46800" rIns="90000" bIns="46800" anchor="ctr">
              <a:prstTxWarp prst="textNoShape">
                <a:avLst/>
              </a:prstTxWarp>
            </a:bodyPr>
            <a:lstStyle/>
            <a:p>
              <a:pPr algn="ctr"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800" b="1">
                  <a:solidFill>
                    <a:srgbClr val="FFFFFF"/>
                  </a:solidFill>
                  <a:latin typeface="Tw Cen MT" charset="0"/>
                </a:rPr>
                <a:t>Plan stratégique régional de santé</a:t>
              </a:r>
            </a:p>
          </p:txBody>
        </p:sp>
        <p:grpSp>
          <p:nvGrpSpPr>
            <p:cNvPr id="45065" name="Group 25"/>
            <p:cNvGrpSpPr>
              <a:grpSpLocks/>
            </p:cNvGrpSpPr>
            <p:nvPr/>
          </p:nvGrpSpPr>
          <p:grpSpPr bwMode="auto">
            <a:xfrm>
              <a:off x="839" y="2069"/>
              <a:ext cx="4354" cy="681"/>
              <a:chOff x="805" y="1923"/>
              <a:chExt cx="4439" cy="271"/>
            </a:xfrm>
          </p:grpSpPr>
          <p:sp>
            <p:nvSpPr>
              <p:cNvPr id="45078" name="Rectangle 3"/>
              <p:cNvSpPr>
                <a:spLocks noChangeArrowheads="1"/>
              </p:cNvSpPr>
              <p:nvPr/>
            </p:nvSpPr>
            <p:spPr bwMode="auto">
              <a:xfrm>
                <a:off x="805" y="1923"/>
                <a:ext cx="1225" cy="271"/>
              </a:xfrm>
              <a:prstGeom prst="rect">
                <a:avLst/>
              </a:prstGeom>
              <a:solidFill>
                <a:srgbClr val="B1ADA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prstTxWarp prst="textNoShape">
                  <a:avLst/>
                </a:prstTxWarp>
              </a:bodyPr>
              <a:lstStyle/>
              <a:p>
                <a:pPr algn="ctr"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sz="1800" b="1">
                    <a:solidFill>
                      <a:srgbClr val="FFFFFF"/>
                    </a:solidFill>
                    <a:latin typeface="Tw Cen MT" charset="0"/>
                  </a:rPr>
                  <a:t>Schéma régional de prévention</a:t>
                </a:r>
              </a:p>
            </p:txBody>
          </p:sp>
          <p:sp>
            <p:nvSpPr>
              <p:cNvPr id="45079" name="Rectangle 5"/>
              <p:cNvSpPr>
                <a:spLocks noChangeArrowheads="1"/>
              </p:cNvSpPr>
              <p:nvPr/>
            </p:nvSpPr>
            <p:spPr bwMode="auto">
              <a:xfrm>
                <a:off x="2212" y="1923"/>
                <a:ext cx="1588" cy="271"/>
              </a:xfrm>
              <a:prstGeom prst="rect">
                <a:avLst/>
              </a:prstGeom>
              <a:solidFill>
                <a:srgbClr val="B1ADA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prstTxWarp prst="textNoShape">
                  <a:avLst/>
                </a:prstTxWarp>
              </a:bodyPr>
              <a:lstStyle/>
              <a:p>
                <a:pPr algn="ctr"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sz="1800" b="1">
                    <a:solidFill>
                      <a:srgbClr val="FFFFFF"/>
                    </a:solidFill>
                    <a:latin typeface="Tw Cen MT" charset="0"/>
                  </a:rPr>
                  <a:t>Schéma régional de l'organisation des soins</a:t>
                </a:r>
              </a:p>
            </p:txBody>
          </p:sp>
          <p:sp>
            <p:nvSpPr>
              <p:cNvPr id="45080" name="Rectangle 6"/>
              <p:cNvSpPr>
                <a:spLocks noChangeArrowheads="1"/>
              </p:cNvSpPr>
              <p:nvPr/>
            </p:nvSpPr>
            <p:spPr bwMode="auto">
              <a:xfrm>
                <a:off x="3849" y="1923"/>
                <a:ext cx="1395" cy="271"/>
              </a:xfrm>
              <a:prstGeom prst="rect">
                <a:avLst/>
              </a:prstGeom>
              <a:solidFill>
                <a:srgbClr val="B1ADA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prstTxWarp prst="textNoShape">
                  <a:avLst/>
                </a:prstTxWarp>
              </a:bodyPr>
              <a:lstStyle/>
              <a:p>
                <a:pPr algn="ctr"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sz="1800" b="1">
                    <a:solidFill>
                      <a:srgbClr val="FFFFFF"/>
                    </a:solidFill>
                    <a:latin typeface="Tw Cen MT" charset="0"/>
                  </a:rPr>
                  <a:t>Schéma régional</a:t>
                </a:r>
              </a:p>
              <a:p>
                <a:pPr algn="ctr"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sz="1800" b="1">
                    <a:solidFill>
                      <a:srgbClr val="FFFFFF"/>
                    </a:solidFill>
                    <a:latin typeface="Tw Cen MT" charset="0"/>
                  </a:rPr>
                  <a:t>d'organisation médico-sociale</a:t>
                </a:r>
              </a:p>
            </p:txBody>
          </p:sp>
        </p:grpSp>
        <p:sp>
          <p:nvSpPr>
            <p:cNvPr id="45066" name="Rectangle 18"/>
            <p:cNvSpPr>
              <a:spLocks noChangeArrowheads="1"/>
            </p:cNvSpPr>
            <p:nvPr/>
          </p:nvSpPr>
          <p:spPr bwMode="auto">
            <a:xfrm>
              <a:off x="930" y="3611"/>
              <a:ext cx="4263" cy="187"/>
            </a:xfrm>
            <a:prstGeom prst="rect">
              <a:avLst/>
            </a:prstGeom>
            <a:solidFill>
              <a:srgbClr val="5A94A8"/>
            </a:solidFill>
            <a:ln w="9360">
              <a:solidFill>
                <a:srgbClr val="B2B2B2"/>
              </a:solidFill>
              <a:miter lim="800000"/>
              <a:headEnd/>
              <a:tailEnd/>
            </a:ln>
          </p:spPr>
          <p:txBody>
            <a:bodyPr lIns="0" tIns="46800" rIns="0" bIns="46800" anchor="ctr" anchorCtr="1">
              <a:prstTxWarp prst="textNoShape">
                <a:avLst/>
              </a:prstTxWarp>
            </a:bodyPr>
            <a:lstStyle/>
            <a:p>
              <a:pPr algn="ctr"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fr-FR" sz="300" b="1">
                <a:solidFill>
                  <a:srgbClr val="FFFFFF"/>
                </a:solidFill>
                <a:latin typeface="Tw Cen MT" charset="0"/>
              </a:endParaRPr>
            </a:p>
            <a:p>
              <a:pPr algn="ctr"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800" b="1">
                  <a:solidFill>
                    <a:srgbClr val="FFFFFF"/>
                  </a:solidFill>
                  <a:latin typeface="Tw Cen MT" charset="0"/>
                </a:rPr>
                <a:t>Programmes territoriaux de santé</a:t>
              </a:r>
            </a:p>
            <a:p>
              <a:pPr algn="ctr"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fr-FR" sz="300" b="1">
                <a:solidFill>
                  <a:srgbClr val="FFFFFF"/>
                </a:solidFill>
                <a:latin typeface="Tw Cen MT" charset="0"/>
              </a:endParaRPr>
            </a:p>
            <a:p>
              <a:pPr algn="ctr" defTabSz="449263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fr-FR" sz="500" b="1">
                <a:solidFill>
                  <a:srgbClr val="FFFFFF"/>
                </a:solidFill>
                <a:latin typeface="Tw Cen MT" charset="0"/>
              </a:endParaRPr>
            </a:p>
          </p:txBody>
        </p:sp>
        <p:grpSp>
          <p:nvGrpSpPr>
            <p:cNvPr id="45085" name="Group 29"/>
            <p:cNvGrpSpPr>
              <a:grpSpLocks/>
            </p:cNvGrpSpPr>
            <p:nvPr/>
          </p:nvGrpSpPr>
          <p:grpSpPr bwMode="auto">
            <a:xfrm>
              <a:off x="884" y="2976"/>
              <a:ext cx="4309" cy="271"/>
              <a:chOff x="975" y="2795"/>
              <a:chExt cx="4219" cy="271"/>
            </a:xfrm>
          </p:grpSpPr>
          <p:sp>
            <p:nvSpPr>
              <p:cNvPr id="45069" name="Rectangle 13"/>
              <p:cNvSpPr>
                <a:spLocks noChangeArrowheads="1"/>
              </p:cNvSpPr>
              <p:nvPr/>
            </p:nvSpPr>
            <p:spPr bwMode="auto">
              <a:xfrm>
                <a:off x="975" y="2795"/>
                <a:ext cx="545" cy="271"/>
              </a:xfrm>
              <a:prstGeom prst="rect">
                <a:avLst/>
              </a:prstGeom>
              <a:solidFill>
                <a:srgbClr val="B1ADA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>
                <a:prstTxWarp prst="textNoShape">
                  <a:avLst/>
                </a:prstTxWarp>
              </a:bodyPr>
              <a:lstStyle/>
              <a:p>
                <a:pPr algn="ctr"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sz="1800" b="1">
                    <a:solidFill>
                      <a:srgbClr val="FFFFFF"/>
                    </a:solidFill>
                    <a:latin typeface="Tw Cen MT" charset="0"/>
                  </a:rPr>
                  <a:t>P1</a:t>
                </a:r>
              </a:p>
            </p:txBody>
          </p:sp>
          <p:sp>
            <p:nvSpPr>
              <p:cNvPr id="45070" name="Rectangle 13"/>
              <p:cNvSpPr>
                <a:spLocks noChangeArrowheads="1"/>
              </p:cNvSpPr>
              <p:nvPr/>
            </p:nvSpPr>
            <p:spPr bwMode="auto">
              <a:xfrm>
                <a:off x="1587" y="2795"/>
                <a:ext cx="545" cy="271"/>
              </a:xfrm>
              <a:prstGeom prst="rect">
                <a:avLst/>
              </a:prstGeom>
              <a:solidFill>
                <a:srgbClr val="B1ADA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prstTxWarp prst="textNoShape">
                  <a:avLst/>
                </a:prstTxWarp>
              </a:bodyPr>
              <a:lstStyle/>
              <a:p>
                <a:pPr algn="ctr"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sz="1800" b="1">
                    <a:solidFill>
                      <a:srgbClr val="FFFFFF"/>
                    </a:solidFill>
                    <a:latin typeface="Tw Cen MT" charset="0"/>
                  </a:rPr>
                  <a:t>P2</a:t>
                </a:r>
              </a:p>
            </p:txBody>
          </p:sp>
          <p:sp>
            <p:nvSpPr>
              <p:cNvPr id="45071" name="Rectangle 13"/>
              <p:cNvSpPr>
                <a:spLocks noChangeArrowheads="1"/>
              </p:cNvSpPr>
              <p:nvPr/>
            </p:nvSpPr>
            <p:spPr bwMode="auto">
              <a:xfrm>
                <a:off x="2200" y="2795"/>
                <a:ext cx="544" cy="271"/>
              </a:xfrm>
              <a:prstGeom prst="rect">
                <a:avLst/>
              </a:prstGeom>
              <a:solidFill>
                <a:srgbClr val="B1ADA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prstTxWarp prst="textNoShape">
                  <a:avLst/>
                </a:prstTxWarp>
              </a:bodyPr>
              <a:lstStyle/>
              <a:p>
                <a:pPr algn="ctr"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sz="1800" b="1">
                    <a:solidFill>
                      <a:srgbClr val="FFFFFF"/>
                    </a:solidFill>
                    <a:latin typeface="Tw Cen MT" charset="0"/>
                  </a:rPr>
                  <a:t>P3</a:t>
                </a:r>
              </a:p>
            </p:txBody>
          </p:sp>
          <p:sp>
            <p:nvSpPr>
              <p:cNvPr id="45072" name="Rectangle 13"/>
              <p:cNvSpPr>
                <a:spLocks noChangeArrowheads="1"/>
              </p:cNvSpPr>
              <p:nvPr/>
            </p:nvSpPr>
            <p:spPr bwMode="auto">
              <a:xfrm>
                <a:off x="2812" y="2795"/>
                <a:ext cx="545" cy="271"/>
              </a:xfrm>
              <a:prstGeom prst="rect">
                <a:avLst/>
              </a:prstGeom>
              <a:solidFill>
                <a:srgbClr val="B1ADA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prstTxWarp prst="textNoShape">
                  <a:avLst/>
                </a:prstTxWarp>
              </a:bodyPr>
              <a:lstStyle/>
              <a:p>
                <a:pPr algn="ctr"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sz="1800" b="1">
                    <a:solidFill>
                      <a:srgbClr val="FFFFFF"/>
                    </a:solidFill>
                    <a:latin typeface="Tw Cen MT" charset="0"/>
                  </a:rPr>
                  <a:t>P4</a:t>
                </a:r>
              </a:p>
            </p:txBody>
          </p:sp>
          <p:sp>
            <p:nvSpPr>
              <p:cNvPr id="45073" name="Rectangle 13"/>
              <p:cNvSpPr>
                <a:spLocks noChangeArrowheads="1"/>
              </p:cNvSpPr>
              <p:nvPr/>
            </p:nvSpPr>
            <p:spPr bwMode="auto">
              <a:xfrm>
                <a:off x="3424" y="2795"/>
                <a:ext cx="545" cy="271"/>
              </a:xfrm>
              <a:prstGeom prst="rect">
                <a:avLst/>
              </a:prstGeom>
              <a:solidFill>
                <a:srgbClr val="B1ADA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prstTxWarp prst="textNoShape">
                  <a:avLst/>
                </a:prstTxWarp>
              </a:bodyPr>
              <a:lstStyle/>
              <a:p>
                <a:pPr algn="ctr"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sz="1800" b="1">
                    <a:solidFill>
                      <a:srgbClr val="FFFFFF"/>
                    </a:solidFill>
                    <a:latin typeface="Tw Cen MT" charset="0"/>
                  </a:rPr>
                  <a:t>P5</a:t>
                </a:r>
              </a:p>
            </p:txBody>
          </p:sp>
          <p:sp>
            <p:nvSpPr>
              <p:cNvPr id="45074" name="Rectangle 13"/>
              <p:cNvSpPr>
                <a:spLocks noChangeArrowheads="1"/>
              </p:cNvSpPr>
              <p:nvPr/>
            </p:nvSpPr>
            <p:spPr bwMode="auto">
              <a:xfrm>
                <a:off x="4037" y="2795"/>
                <a:ext cx="544" cy="271"/>
              </a:xfrm>
              <a:prstGeom prst="rect">
                <a:avLst/>
              </a:prstGeom>
              <a:solidFill>
                <a:srgbClr val="B1ADA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prstTxWarp prst="textNoShape">
                  <a:avLst/>
                </a:prstTxWarp>
              </a:bodyPr>
              <a:lstStyle/>
              <a:p>
                <a:pPr algn="ctr"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sz="1800" b="1">
                    <a:solidFill>
                      <a:srgbClr val="FFFFFF"/>
                    </a:solidFill>
                    <a:latin typeface="Tw Cen MT" charset="0"/>
                  </a:rPr>
                  <a:t>P6</a:t>
                </a:r>
              </a:p>
            </p:txBody>
          </p:sp>
          <p:sp>
            <p:nvSpPr>
              <p:cNvPr id="45075" name="Rectangle 13"/>
              <p:cNvSpPr>
                <a:spLocks noChangeArrowheads="1"/>
              </p:cNvSpPr>
              <p:nvPr/>
            </p:nvSpPr>
            <p:spPr bwMode="auto">
              <a:xfrm>
                <a:off x="4649" y="2795"/>
                <a:ext cx="545" cy="271"/>
              </a:xfrm>
              <a:prstGeom prst="rect">
                <a:avLst/>
              </a:prstGeom>
              <a:solidFill>
                <a:srgbClr val="B1ADA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prstTxWarp prst="textNoShape">
                  <a:avLst/>
                </a:prstTxWarp>
              </a:bodyPr>
              <a:lstStyle/>
              <a:p>
                <a:pPr algn="ctr" defTabSz="449263"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fr-FR" sz="1800" b="1">
                    <a:solidFill>
                      <a:srgbClr val="FFFFFF"/>
                    </a:solidFill>
                    <a:latin typeface="Tw Cen MT" charset="0"/>
                  </a:rPr>
                  <a:t>Pn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800" dirty="0" smtClean="0"/>
              <a:t>Trois défis pour la performance du système de santé</a:t>
            </a:r>
            <a:endParaRPr lang="fr-FR" sz="3800" dirty="0"/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752600"/>
            <a:ext cx="8283575" cy="4629150"/>
          </a:xfrm>
        </p:spPr>
        <p:txBody>
          <a:bodyPr/>
          <a:lstStyle/>
          <a:p>
            <a:r>
              <a:rPr lang="fr-FR" sz="2800" dirty="0" smtClean="0"/>
              <a:t>Restaurer de la transversalité malgré des segmentations résiduelles</a:t>
            </a:r>
          </a:p>
          <a:p>
            <a:pPr lvl="1">
              <a:buNone/>
            </a:pPr>
            <a:endParaRPr lang="fr-FR" sz="1000" dirty="0" smtClean="0"/>
          </a:p>
          <a:p>
            <a:r>
              <a:rPr lang="fr-FR" sz="2800" dirty="0" smtClean="0"/>
              <a:t>Réussir les liens avec les autres politiques malgré un recentrage sur le secteur de la santé</a:t>
            </a:r>
          </a:p>
          <a:p>
            <a:endParaRPr lang="fr-FR" sz="1000" dirty="0" smtClean="0"/>
          </a:p>
          <a:p>
            <a:r>
              <a:rPr lang="fr-FR" sz="2700" dirty="0" smtClean="0"/>
              <a:t>Atteindre les objectifs en termes de santé malgré un contexte de restrictions budgétaires</a:t>
            </a:r>
          </a:p>
          <a:p>
            <a:pPr lvl="1"/>
            <a:endParaRPr lang="fr-FR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684213" y="1600200"/>
            <a:ext cx="8307387" cy="990600"/>
          </a:xfrm>
        </p:spPr>
        <p:txBody>
          <a:bodyPr/>
          <a:lstStyle/>
          <a:p>
            <a:r>
              <a:rPr lang="fr-FR" sz="4500" dirty="0"/>
              <a:t>I   </a:t>
            </a:r>
            <a:r>
              <a:rPr lang="fr-FR" sz="4500" dirty="0" smtClean="0"/>
              <a:t>L’émergence du niveau régional</a:t>
            </a:r>
            <a:endParaRPr lang="fr-FR" sz="4500" dirty="0"/>
          </a:p>
        </p:txBody>
      </p:sp>
      <p:sp>
        <p:nvSpPr>
          <p:cNvPr id="10243" name="Espace réservé du texte 6"/>
          <p:cNvSpPr txBox="1">
            <a:spLocks/>
          </p:cNvSpPr>
          <p:nvPr/>
        </p:nvSpPr>
        <p:spPr bwMode="auto">
          <a:xfrm>
            <a:off x="1403350" y="2997200"/>
            <a:ext cx="74168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endParaRPr lang="fr-FR" sz="2800">
              <a:latin typeface="Tw Cen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8208962" cy="782638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fr-FR" dirty="0"/>
              <a:t>Les étapes de la régionalisation</a:t>
            </a:r>
          </a:p>
        </p:txBody>
      </p:sp>
      <p:sp>
        <p:nvSpPr>
          <p:cNvPr id="11267" name="Line 8"/>
          <p:cNvSpPr>
            <a:spLocks noChangeShapeType="1"/>
          </p:cNvSpPr>
          <p:nvPr/>
        </p:nvSpPr>
        <p:spPr bwMode="auto">
          <a:xfrm>
            <a:off x="0" y="5229225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1268" name="Group 41"/>
          <p:cNvGrpSpPr>
            <a:grpSpLocks/>
          </p:cNvGrpSpPr>
          <p:nvPr/>
        </p:nvGrpSpPr>
        <p:grpSpPr bwMode="auto">
          <a:xfrm>
            <a:off x="755650" y="1703388"/>
            <a:ext cx="1460500" cy="4229100"/>
            <a:chOff x="476" y="1071"/>
            <a:chExt cx="920" cy="2664"/>
          </a:xfrm>
        </p:grpSpPr>
        <p:sp>
          <p:nvSpPr>
            <p:cNvPr id="11298" name="Rectangle 5"/>
            <p:cNvSpPr>
              <a:spLocks noChangeArrowheads="1"/>
            </p:cNvSpPr>
            <p:nvPr/>
          </p:nvSpPr>
          <p:spPr bwMode="auto">
            <a:xfrm>
              <a:off x="603" y="3447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fr-FR">
                  <a:latin typeface="Arial" charset="0"/>
                </a:rPr>
                <a:t>1996</a:t>
              </a:r>
            </a:p>
          </p:txBody>
        </p:sp>
        <p:sp>
          <p:nvSpPr>
            <p:cNvPr id="11299" name="Rectangle 12"/>
            <p:cNvSpPr>
              <a:spLocks noChangeArrowheads="1"/>
            </p:cNvSpPr>
            <p:nvPr/>
          </p:nvSpPr>
          <p:spPr bwMode="auto">
            <a:xfrm>
              <a:off x="476" y="1071"/>
              <a:ext cx="92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fr-FR" sz="1600">
                  <a:latin typeface="Arial" charset="0"/>
                </a:rPr>
                <a:t>Ordonnances </a:t>
              </a:r>
            </a:p>
            <a:p>
              <a:pPr algn="ctr" eaLnBrk="0" hangingPunct="0"/>
              <a:r>
                <a:rPr lang="fr-FR" sz="1600">
                  <a:latin typeface="Arial" charset="0"/>
                </a:rPr>
                <a:t>Juppé</a:t>
              </a:r>
            </a:p>
          </p:txBody>
        </p:sp>
        <p:sp>
          <p:nvSpPr>
            <p:cNvPr id="11300" name="Line 13"/>
            <p:cNvSpPr>
              <a:spLocks noChangeShapeType="1"/>
            </p:cNvSpPr>
            <p:nvPr/>
          </p:nvSpPr>
          <p:spPr bwMode="auto">
            <a:xfrm>
              <a:off x="875" y="1497"/>
              <a:ext cx="0" cy="18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1269" name="Group 34"/>
          <p:cNvGrpSpPr>
            <a:grpSpLocks/>
          </p:cNvGrpSpPr>
          <p:nvPr/>
        </p:nvGrpSpPr>
        <p:grpSpPr bwMode="auto">
          <a:xfrm>
            <a:off x="5292725" y="1717675"/>
            <a:ext cx="1787525" cy="4202113"/>
            <a:chOff x="3248" y="1071"/>
            <a:chExt cx="1126" cy="2647"/>
          </a:xfrm>
        </p:grpSpPr>
        <p:sp>
          <p:nvSpPr>
            <p:cNvPr id="11294" name="Line 2"/>
            <p:cNvSpPr>
              <a:spLocks noChangeShapeType="1"/>
            </p:cNvSpPr>
            <p:nvPr/>
          </p:nvSpPr>
          <p:spPr bwMode="auto">
            <a:xfrm flipH="1">
              <a:off x="3696" y="1434"/>
              <a:ext cx="1" cy="18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95" name="Text Box 25"/>
            <p:cNvSpPr txBox="1">
              <a:spLocks noChangeArrowheads="1"/>
            </p:cNvSpPr>
            <p:nvPr/>
          </p:nvSpPr>
          <p:spPr bwMode="auto">
            <a:xfrm>
              <a:off x="3461" y="3430"/>
              <a:ext cx="54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>
                  <a:solidFill>
                    <a:srgbClr val="4062F9"/>
                  </a:solidFill>
                  <a:latin typeface="Arial" charset="0"/>
                </a:rPr>
                <a:t>2004</a:t>
              </a:r>
            </a:p>
          </p:txBody>
        </p:sp>
        <p:sp>
          <p:nvSpPr>
            <p:cNvPr id="11296" name="Text Box 28"/>
            <p:cNvSpPr txBox="1">
              <a:spLocks noChangeArrowheads="1"/>
            </p:cNvSpPr>
            <p:nvPr/>
          </p:nvSpPr>
          <p:spPr bwMode="auto">
            <a:xfrm>
              <a:off x="3351" y="1071"/>
              <a:ext cx="819" cy="366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fr-FR" sz="1600">
                  <a:latin typeface="Arial" charset="0"/>
                </a:rPr>
                <a:t>Politique de </a:t>
              </a:r>
            </a:p>
            <a:p>
              <a:pPr algn="ctr" eaLnBrk="0" hangingPunct="0"/>
              <a:r>
                <a:rPr lang="fr-FR" sz="1600">
                  <a:latin typeface="Arial" charset="0"/>
                </a:rPr>
                <a:t>santé</a:t>
              </a:r>
            </a:p>
          </p:txBody>
        </p:sp>
        <p:sp>
          <p:nvSpPr>
            <p:cNvPr id="11297" name="Text Box 29"/>
            <p:cNvSpPr txBox="1">
              <a:spLocks noChangeArrowheads="1"/>
            </p:cNvSpPr>
            <p:nvPr/>
          </p:nvSpPr>
          <p:spPr bwMode="auto">
            <a:xfrm>
              <a:off x="3248" y="1615"/>
              <a:ext cx="1126" cy="375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fr-FR" sz="1500">
                  <a:latin typeface="Arial" charset="0"/>
                </a:rPr>
                <a:t>Réforme</a:t>
              </a:r>
            </a:p>
            <a:p>
              <a:pPr algn="ctr">
                <a:spcBef>
                  <a:spcPct val="20000"/>
                </a:spcBef>
              </a:pPr>
              <a:r>
                <a:rPr lang="fr-FR" sz="1500">
                  <a:latin typeface="Arial" charset="0"/>
                </a:rPr>
                <a:t>assurance maladie</a:t>
              </a:r>
            </a:p>
          </p:txBody>
        </p:sp>
      </p:grpSp>
      <p:sp>
        <p:nvSpPr>
          <p:cNvPr id="314399" name="Rectangle 31"/>
          <p:cNvSpPr>
            <a:spLocks noChangeArrowheads="1"/>
          </p:cNvSpPr>
          <p:nvPr/>
        </p:nvSpPr>
        <p:spPr bwMode="auto">
          <a:xfrm>
            <a:off x="6011863" y="4005263"/>
            <a:ext cx="1227137" cy="3365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fr-FR" sz="1600" b="1" dirty="0">
                <a:solidFill>
                  <a:srgbClr val="9A8508"/>
                </a:solidFill>
                <a:latin typeface="Arial Narrow" charset="0"/>
              </a:rPr>
              <a:t>Plan régional</a:t>
            </a:r>
          </a:p>
        </p:txBody>
      </p:sp>
      <p:sp>
        <p:nvSpPr>
          <p:cNvPr id="314402" name="Text Box 34"/>
          <p:cNvSpPr txBox="1">
            <a:spLocks noChangeArrowheads="1"/>
          </p:cNvSpPr>
          <p:nvPr/>
        </p:nvSpPr>
        <p:spPr bwMode="auto">
          <a:xfrm>
            <a:off x="4648200" y="3962400"/>
            <a:ext cx="912813" cy="6302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fr-FR" sz="1600" b="1" dirty="0">
                <a:solidFill>
                  <a:srgbClr val="9A8508"/>
                </a:solidFill>
                <a:latin typeface="Arial Narrow" charset="0"/>
              </a:rPr>
              <a:t>Schémas</a:t>
            </a:r>
          </a:p>
          <a:p>
            <a:pPr>
              <a:spcBef>
                <a:spcPct val="20000"/>
              </a:spcBef>
            </a:pPr>
            <a:r>
              <a:rPr lang="fr-FR" sz="1600" b="1" dirty="0">
                <a:solidFill>
                  <a:srgbClr val="9A8508"/>
                </a:solidFill>
                <a:latin typeface="Arial Narrow" charset="0"/>
              </a:rPr>
              <a:t>D et R</a:t>
            </a:r>
          </a:p>
        </p:txBody>
      </p:sp>
      <p:grpSp>
        <p:nvGrpSpPr>
          <p:cNvPr id="11272" name="Group 36"/>
          <p:cNvGrpSpPr>
            <a:grpSpLocks/>
          </p:cNvGrpSpPr>
          <p:nvPr/>
        </p:nvGrpSpPr>
        <p:grpSpPr bwMode="auto">
          <a:xfrm>
            <a:off x="2268538" y="1700213"/>
            <a:ext cx="1258887" cy="4237037"/>
            <a:chOff x="1228" y="1071"/>
            <a:chExt cx="793" cy="2669"/>
          </a:xfrm>
        </p:grpSpPr>
        <p:sp>
          <p:nvSpPr>
            <p:cNvPr id="11291" name="Text Box 22"/>
            <p:cNvSpPr txBox="1">
              <a:spLocks noChangeArrowheads="1"/>
            </p:cNvSpPr>
            <p:nvPr/>
          </p:nvSpPr>
          <p:spPr bwMode="auto">
            <a:xfrm>
              <a:off x="1290" y="3452"/>
              <a:ext cx="54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 dirty="0">
                  <a:latin typeface="Arial" charset="0"/>
                </a:rPr>
                <a:t>1998</a:t>
              </a:r>
            </a:p>
          </p:txBody>
        </p:sp>
        <p:sp>
          <p:nvSpPr>
            <p:cNvPr id="11292" name="Text Box 23"/>
            <p:cNvSpPr txBox="1">
              <a:spLocks noChangeArrowheads="1"/>
            </p:cNvSpPr>
            <p:nvPr/>
          </p:nvSpPr>
          <p:spPr bwMode="auto">
            <a:xfrm>
              <a:off x="1228" y="1071"/>
              <a:ext cx="793" cy="36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fr-FR" sz="1600">
                  <a:latin typeface="Arial" charset="0"/>
                </a:rPr>
                <a:t>Lutte contre</a:t>
              </a:r>
            </a:p>
            <a:p>
              <a:pPr algn="ctr" eaLnBrk="0" hangingPunct="0"/>
              <a:r>
                <a:rPr lang="fr-FR" sz="1600">
                  <a:latin typeface="Arial" charset="0"/>
                </a:rPr>
                <a:t>L’exclusion</a:t>
              </a:r>
            </a:p>
          </p:txBody>
        </p:sp>
        <p:sp>
          <p:nvSpPr>
            <p:cNvPr id="11293" name="Line 13"/>
            <p:cNvSpPr>
              <a:spLocks noChangeShapeType="1"/>
            </p:cNvSpPr>
            <p:nvPr/>
          </p:nvSpPr>
          <p:spPr bwMode="auto">
            <a:xfrm>
              <a:off x="1565" y="1480"/>
              <a:ext cx="0" cy="18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1273" name="Group 35"/>
          <p:cNvGrpSpPr>
            <a:grpSpLocks/>
          </p:cNvGrpSpPr>
          <p:nvPr/>
        </p:nvGrpSpPr>
        <p:grpSpPr bwMode="auto">
          <a:xfrm>
            <a:off x="3563938" y="1701800"/>
            <a:ext cx="1922462" cy="4232275"/>
            <a:chOff x="2014" y="1071"/>
            <a:chExt cx="1211" cy="2666"/>
          </a:xfrm>
        </p:grpSpPr>
        <p:sp>
          <p:nvSpPr>
            <p:cNvPr id="11288" name="Rectangle 7"/>
            <p:cNvSpPr>
              <a:spLocks noChangeArrowheads="1"/>
            </p:cNvSpPr>
            <p:nvPr/>
          </p:nvSpPr>
          <p:spPr bwMode="auto">
            <a:xfrm>
              <a:off x="2439" y="3449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fr-FR">
                  <a:latin typeface="Arial" charset="0"/>
                </a:rPr>
                <a:t>2002</a:t>
              </a:r>
            </a:p>
          </p:txBody>
        </p:sp>
        <p:sp>
          <p:nvSpPr>
            <p:cNvPr id="11289" name="Text Box 23"/>
            <p:cNvSpPr txBox="1">
              <a:spLocks noChangeArrowheads="1"/>
            </p:cNvSpPr>
            <p:nvPr/>
          </p:nvSpPr>
          <p:spPr bwMode="auto">
            <a:xfrm>
              <a:off x="2014" y="1071"/>
              <a:ext cx="1211" cy="36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fr-FR" sz="1600">
                  <a:latin typeface="Arial" charset="0"/>
                </a:rPr>
                <a:t>Qualité des soins</a:t>
              </a:r>
            </a:p>
            <a:p>
              <a:pPr algn="ctr" eaLnBrk="0" hangingPunct="0"/>
              <a:r>
                <a:rPr lang="fr-FR" sz="1600">
                  <a:latin typeface="Arial" charset="0"/>
                </a:rPr>
                <a:t>Droits des malades</a:t>
              </a:r>
            </a:p>
          </p:txBody>
        </p:sp>
        <p:cxnSp>
          <p:nvCxnSpPr>
            <p:cNvPr id="11290" name="Connecteur droit 40"/>
            <p:cNvCxnSpPr>
              <a:cxnSpLocks noChangeShapeType="1"/>
            </p:cNvCxnSpPr>
            <p:nvPr/>
          </p:nvCxnSpPr>
          <p:spPr bwMode="auto">
            <a:xfrm rot="16200000" flipH="1">
              <a:off x="1746" y="2387"/>
              <a:ext cx="18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</p:spPr>
        </p:cxnSp>
      </p:grpSp>
      <p:grpSp>
        <p:nvGrpSpPr>
          <p:cNvPr id="11274" name="Groupe 54"/>
          <p:cNvGrpSpPr>
            <a:grpSpLocks/>
          </p:cNvGrpSpPr>
          <p:nvPr/>
        </p:nvGrpSpPr>
        <p:grpSpPr bwMode="auto">
          <a:xfrm>
            <a:off x="7019925" y="1700213"/>
            <a:ext cx="1908175" cy="4202112"/>
            <a:chOff x="7236296" y="1745377"/>
            <a:chExt cx="1907704" cy="4201961"/>
          </a:xfrm>
        </p:grpSpPr>
        <p:sp>
          <p:nvSpPr>
            <p:cNvPr id="11285" name="Rectangle 7"/>
            <p:cNvSpPr>
              <a:spLocks noChangeArrowheads="1"/>
            </p:cNvSpPr>
            <p:nvPr/>
          </p:nvSpPr>
          <p:spPr bwMode="auto">
            <a:xfrm>
              <a:off x="7740996" y="5490154"/>
              <a:ext cx="863387" cy="457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fr-FR">
                  <a:solidFill>
                    <a:srgbClr val="4062F9"/>
                  </a:solidFill>
                  <a:latin typeface="Arial" charset="0"/>
                </a:rPr>
                <a:t>2009</a:t>
              </a:r>
            </a:p>
          </p:txBody>
        </p:sp>
        <p:sp>
          <p:nvSpPr>
            <p:cNvPr id="11286" name="Text Box 28"/>
            <p:cNvSpPr txBox="1">
              <a:spLocks noChangeArrowheads="1"/>
            </p:cNvSpPr>
            <p:nvPr/>
          </p:nvSpPr>
          <p:spPr bwMode="auto">
            <a:xfrm>
              <a:off x="7236296" y="1745377"/>
              <a:ext cx="1907704" cy="581004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fr-FR" sz="1600">
                  <a:latin typeface="Arial" charset="0"/>
                </a:rPr>
                <a:t>Hôpital Patients</a:t>
              </a:r>
            </a:p>
            <a:p>
              <a:pPr algn="ctr" eaLnBrk="0" hangingPunct="0"/>
              <a:r>
                <a:rPr lang="fr-FR" sz="1600">
                  <a:latin typeface="Arial" charset="0"/>
                </a:rPr>
                <a:t>Santé Territoires</a:t>
              </a:r>
            </a:p>
          </p:txBody>
        </p:sp>
        <p:cxnSp>
          <p:nvCxnSpPr>
            <p:cNvPr id="11287" name="Connecteur droit 44"/>
            <p:cNvCxnSpPr>
              <a:cxnSpLocks noChangeShapeType="1"/>
            </p:cNvCxnSpPr>
            <p:nvPr/>
          </p:nvCxnSpPr>
          <p:spPr bwMode="auto">
            <a:xfrm rot="5400000">
              <a:off x="6588224" y="3861048"/>
              <a:ext cx="28803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</p:spPr>
        </p:cxnSp>
      </p:grpSp>
      <p:sp>
        <p:nvSpPr>
          <p:cNvPr id="11275" name="ZoneTexte 46"/>
          <p:cNvSpPr txBox="1">
            <a:spLocks noChangeArrowheads="1"/>
          </p:cNvSpPr>
          <p:nvPr/>
        </p:nvSpPr>
        <p:spPr bwMode="auto">
          <a:xfrm>
            <a:off x="1547813" y="4005263"/>
            <a:ext cx="2759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600" b="1" dirty="0">
                <a:solidFill>
                  <a:srgbClr val="9A8508"/>
                </a:solidFill>
                <a:latin typeface="Arial Narrow" charset="0"/>
              </a:rPr>
              <a:t>Programmes régionaux de santé</a:t>
            </a:r>
          </a:p>
        </p:txBody>
      </p:sp>
      <p:sp>
        <p:nvSpPr>
          <p:cNvPr id="11276" name="ZoneTexte 48"/>
          <p:cNvSpPr txBox="1">
            <a:spLocks noChangeArrowheads="1"/>
          </p:cNvSpPr>
          <p:nvPr/>
        </p:nvSpPr>
        <p:spPr bwMode="auto">
          <a:xfrm>
            <a:off x="2916238" y="3429000"/>
            <a:ext cx="1457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600" b="1" dirty="0">
                <a:solidFill>
                  <a:schemeClr val="accent1"/>
                </a:solidFill>
                <a:latin typeface="Arial Narrow" charset="0"/>
              </a:rPr>
              <a:t>Plans nationaux</a:t>
            </a:r>
          </a:p>
        </p:txBody>
      </p:sp>
      <p:sp>
        <p:nvSpPr>
          <p:cNvPr id="11277" name="ZoneTexte 49"/>
          <p:cNvSpPr txBox="1">
            <a:spLocks noChangeArrowheads="1"/>
          </p:cNvSpPr>
          <p:nvPr/>
        </p:nvSpPr>
        <p:spPr bwMode="auto">
          <a:xfrm>
            <a:off x="7796213" y="4005263"/>
            <a:ext cx="1347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600" b="1" dirty="0">
                <a:solidFill>
                  <a:srgbClr val="9A8508"/>
                </a:solidFill>
                <a:latin typeface="Arial Narrow" charset="0"/>
              </a:rPr>
              <a:t>Projet régional</a:t>
            </a:r>
          </a:p>
        </p:txBody>
      </p:sp>
      <p:sp>
        <p:nvSpPr>
          <p:cNvPr id="11278" name="ZoneTexte 56"/>
          <p:cNvSpPr txBox="1">
            <a:spLocks noChangeArrowheads="1"/>
          </p:cNvSpPr>
          <p:nvPr/>
        </p:nvSpPr>
        <p:spPr bwMode="auto">
          <a:xfrm>
            <a:off x="5940425" y="3357563"/>
            <a:ext cx="1660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600" b="1" dirty="0">
                <a:solidFill>
                  <a:schemeClr val="accent1"/>
                </a:solidFill>
                <a:latin typeface="Arial Narrow" charset="0"/>
              </a:rPr>
              <a:t>Plans stratégiques</a:t>
            </a:r>
          </a:p>
        </p:txBody>
      </p:sp>
      <p:sp>
        <p:nvSpPr>
          <p:cNvPr id="11279" name="ZoneTexte 58"/>
          <p:cNvSpPr txBox="1">
            <a:spLocks noChangeArrowheads="1"/>
          </p:cNvSpPr>
          <p:nvPr/>
        </p:nvSpPr>
        <p:spPr bwMode="auto">
          <a:xfrm>
            <a:off x="5943600" y="4724400"/>
            <a:ext cx="1890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400" b="1" dirty="0">
                <a:solidFill>
                  <a:srgbClr val="008000"/>
                </a:solidFill>
                <a:latin typeface="Arial Narrow" charset="0"/>
              </a:rPr>
              <a:t>Programmes territoriaux</a:t>
            </a:r>
          </a:p>
        </p:txBody>
      </p:sp>
      <p:grpSp>
        <p:nvGrpSpPr>
          <p:cNvPr id="11280" name="Group 40"/>
          <p:cNvGrpSpPr>
            <a:grpSpLocks/>
          </p:cNvGrpSpPr>
          <p:nvPr/>
        </p:nvGrpSpPr>
        <p:grpSpPr bwMode="auto">
          <a:xfrm>
            <a:off x="0" y="2060575"/>
            <a:ext cx="1220788" cy="3841750"/>
            <a:chOff x="0" y="1298"/>
            <a:chExt cx="769" cy="2420"/>
          </a:xfrm>
        </p:grpSpPr>
        <p:sp>
          <p:nvSpPr>
            <p:cNvPr id="11282" name="Text Box 37"/>
            <p:cNvSpPr txBox="1">
              <a:spLocks noChangeArrowheads="1"/>
            </p:cNvSpPr>
            <p:nvPr/>
          </p:nvSpPr>
          <p:spPr bwMode="auto">
            <a:xfrm>
              <a:off x="0" y="3430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>
                  <a:latin typeface="Arial" charset="0"/>
                </a:rPr>
                <a:t>1991</a:t>
              </a:r>
            </a:p>
          </p:txBody>
        </p:sp>
        <p:sp>
          <p:nvSpPr>
            <p:cNvPr id="11283" name="Text Box 38"/>
            <p:cNvSpPr txBox="1">
              <a:spLocks noChangeArrowheads="1"/>
            </p:cNvSpPr>
            <p:nvPr/>
          </p:nvSpPr>
          <p:spPr bwMode="auto">
            <a:xfrm>
              <a:off x="0" y="1298"/>
              <a:ext cx="76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fr-FR" sz="1600">
                  <a:latin typeface="Arial" charset="0"/>
                </a:rPr>
                <a:t>Réforme</a:t>
              </a:r>
            </a:p>
            <a:p>
              <a:pPr algn="ctr" eaLnBrk="0" hangingPunct="0"/>
              <a:r>
                <a:rPr lang="fr-FR" sz="1600">
                  <a:latin typeface="Arial" charset="0"/>
                </a:rPr>
                <a:t>hospitalière</a:t>
              </a:r>
            </a:p>
          </p:txBody>
        </p:sp>
        <p:sp>
          <p:nvSpPr>
            <p:cNvPr id="11284" name="Line 39"/>
            <p:cNvSpPr>
              <a:spLocks noChangeShapeType="1"/>
            </p:cNvSpPr>
            <p:nvPr/>
          </p:nvSpPr>
          <p:spPr bwMode="auto">
            <a:xfrm>
              <a:off x="249" y="1706"/>
              <a:ext cx="0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395288" y="4005263"/>
            <a:ext cx="657225" cy="3365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fr-FR" sz="1600" b="1" dirty="0">
                <a:solidFill>
                  <a:srgbClr val="9A8508"/>
                </a:solidFill>
                <a:latin typeface="Arial Narrow" charset="0"/>
              </a:rPr>
              <a:t>SROS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657600" y="5943600"/>
            <a:ext cx="79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6600"/>
                </a:solidFill>
                <a:latin typeface="+mn-lt"/>
              </a:rPr>
              <a:t>LOLF</a:t>
            </a:r>
            <a:endParaRPr lang="fr-FR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781800" y="5943600"/>
            <a:ext cx="883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6600"/>
                </a:solidFill>
                <a:latin typeface="+mn-lt"/>
              </a:rPr>
              <a:t>RGPP</a:t>
            </a:r>
            <a:endParaRPr lang="fr-FR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40" name="Flèche vers le haut 39"/>
          <p:cNvSpPr/>
          <p:nvPr/>
        </p:nvSpPr>
        <p:spPr>
          <a:xfrm>
            <a:off x="4038600" y="5410200"/>
            <a:ext cx="152400" cy="457200"/>
          </a:xfrm>
          <a:prstGeom prst="up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lèche vers le haut 40"/>
          <p:cNvSpPr/>
          <p:nvPr/>
        </p:nvSpPr>
        <p:spPr>
          <a:xfrm>
            <a:off x="7239000" y="5410200"/>
            <a:ext cx="152400" cy="457200"/>
          </a:xfrm>
          <a:prstGeom prst="up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99" grpId="0"/>
      <p:bldP spid="314402" grpId="0"/>
      <p:bldP spid="11275" grpId="0"/>
      <p:bldP spid="11276" grpId="0"/>
      <p:bldP spid="11277" grpId="0"/>
      <p:bldP spid="11278" grpId="0"/>
      <p:bldP spid="11279" grpId="0"/>
      <p:bldP spid="2" grpId="0"/>
      <p:bldP spid="37" grpId="0"/>
      <p:bldP spid="38" grpId="0"/>
      <p:bldP spid="40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964612" cy="1008062"/>
          </a:xfrm>
        </p:spPr>
        <p:txBody>
          <a:bodyPr/>
          <a:lstStyle/>
          <a:p>
            <a:r>
              <a:rPr lang="fr-FR" sz="3600"/>
              <a:t>Loi 2004</a:t>
            </a:r>
            <a:r>
              <a:rPr lang="fr-FR" sz="3800"/>
              <a:t> </a:t>
            </a:r>
            <a:r>
              <a:rPr lang="fr-FR" sz="3400">
                <a:sym typeface="Wingdings 3" charset="2"/>
              </a:rPr>
              <a:t>une</a:t>
            </a:r>
            <a:r>
              <a:rPr lang="fr-FR" sz="3800"/>
              <a:t> </a:t>
            </a:r>
            <a:r>
              <a:rPr lang="fr-FR" sz="3400"/>
              <a:t>politique de santé structurée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569325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700" dirty="0"/>
              <a:t>Arguments</a:t>
            </a:r>
            <a:endParaRPr lang="fr-FR" sz="2700" dirty="0" smtClean="0"/>
          </a:p>
          <a:p>
            <a:pPr lvl="1">
              <a:lnSpc>
                <a:spcPct val="90000"/>
              </a:lnSpc>
            </a:pPr>
            <a:r>
              <a:rPr lang="fr-FR" sz="2200" dirty="0" smtClean="0"/>
              <a:t>dispersion </a:t>
            </a:r>
            <a:r>
              <a:rPr lang="fr-FR" sz="2200" dirty="0"/>
              <a:t>des compétences et des acteurs, stratégies d’intervention à plusieurs échelles, approches segmentées, déséquilibre des ressources entre prévention et soins, déficit d’évaluation</a:t>
            </a:r>
          </a:p>
          <a:p>
            <a:pPr>
              <a:lnSpc>
                <a:spcPct val="90000"/>
              </a:lnSpc>
            </a:pPr>
            <a:r>
              <a:rPr lang="fr-FR" sz="2700" dirty="0" smtClean="0"/>
              <a:t>Cadrage national : responsabilité de l’Etat</a:t>
            </a:r>
          </a:p>
          <a:p>
            <a:pPr lvl="1">
              <a:lnSpc>
                <a:spcPct val="90000"/>
              </a:lnSpc>
            </a:pPr>
            <a:r>
              <a:rPr lang="fr-FR" sz="2200" dirty="0"/>
              <a:t>périmètre de la politique de santé (publique) et buts visés</a:t>
            </a:r>
          </a:p>
          <a:p>
            <a:pPr lvl="1">
              <a:lnSpc>
                <a:spcPct val="90000"/>
              </a:lnSpc>
            </a:pPr>
            <a:r>
              <a:rPr lang="fr-FR" sz="2200" dirty="0"/>
              <a:t>100 objectifs de santé publique, 5 priorités nationales</a:t>
            </a:r>
          </a:p>
          <a:p>
            <a:pPr lvl="1">
              <a:lnSpc>
                <a:spcPct val="90000"/>
              </a:lnSpc>
            </a:pPr>
            <a:r>
              <a:rPr lang="fr-FR" sz="2200" dirty="0"/>
              <a:t>instruments de pilotage et instances</a:t>
            </a:r>
          </a:p>
          <a:p>
            <a:pPr>
              <a:lnSpc>
                <a:spcPct val="90000"/>
              </a:lnSpc>
            </a:pPr>
            <a:r>
              <a:rPr lang="fr-FR" sz="2700" dirty="0"/>
              <a:t>Echelon régional : niveau stratégique</a:t>
            </a:r>
          </a:p>
          <a:p>
            <a:pPr lvl="1">
              <a:lnSpc>
                <a:spcPct val="90000"/>
              </a:lnSpc>
            </a:pPr>
            <a:r>
              <a:rPr lang="fr-FR" sz="2200" dirty="0"/>
              <a:t>plan régional pour mettre en cohérence tous les programmes</a:t>
            </a:r>
          </a:p>
          <a:p>
            <a:pPr lvl="1">
              <a:lnSpc>
                <a:spcPct val="90000"/>
              </a:lnSpc>
            </a:pPr>
            <a:r>
              <a:rPr lang="fr-FR" sz="2200" dirty="0"/>
              <a:t>groupement régional pour le pilotage </a:t>
            </a:r>
          </a:p>
          <a:p>
            <a:pPr lvl="1">
              <a:lnSpc>
                <a:spcPct val="90000"/>
              </a:lnSpc>
            </a:pPr>
            <a:r>
              <a:rPr lang="fr-FR" sz="2200" dirty="0"/>
              <a:t>conférence régionale pour la concertation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/>
          <p:cNvSpPr>
            <a:spLocks noChangeShapeType="1"/>
          </p:cNvSpPr>
          <p:nvPr/>
        </p:nvSpPr>
        <p:spPr bwMode="auto">
          <a:xfrm flipH="1">
            <a:off x="1095375" y="838200"/>
            <a:ext cx="3095625" cy="4968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4191000" y="838200"/>
            <a:ext cx="3240087" cy="4968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1095375" y="5807075"/>
            <a:ext cx="6335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2463800" y="3575050"/>
            <a:ext cx="3527425" cy="0"/>
          </a:xfrm>
          <a:prstGeom prst="line">
            <a:avLst/>
          </a:prstGeom>
          <a:noFill/>
          <a:ln w="76200">
            <a:solidFill>
              <a:srgbClr val="9966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V="1">
            <a:off x="1958975" y="4438650"/>
            <a:ext cx="4608512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8951" name="Text Box 7"/>
          <p:cNvSpPr txBox="1">
            <a:spLocks noChangeArrowheads="1"/>
          </p:cNvSpPr>
          <p:nvPr/>
        </p:nvSpPr>
        <p:spPr bwMode="auto">
          <a:xfrm>
            <a:off x="1677183" y="3240088"/>
            <a:ext cx="64772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500" dirty="0" smtClean="0">
                <a:solidFill>
                  <a:srgbClr val="CCAF0A"/>
                </a:solidFill>
                <a:latin typeface="Andy" charset="0"/>
              </a:rPr>
              <a:t>CR</a:t>
            </a:r>
            <a:endParaRPr lang="fr-FR" sz="2500" dirty="0">
              <a:solidFill>
                <a:srgbClr val="CCAF0A"/>
              </a:solidFill>
              <a:latin typeface="Andy" charset="0"/>
            </a:endParaRPr>
          </a:p>
        </p:txBody>
      </p:sp>
      <p:sp>
        <p:nvSpPr>
          <p:cNvPr id="338952" name="Text Box 8"/>
          <p:cNvSpPr txBox="1">
            <a:spLocks noChangeArrowheads="1"/>
          </p:cNvSpPr>
          <p:nvPr/>
        </p:nvSpPr>
        <p:spPr bwMode="auto">
          <a:xfrm>
            <a:off x="1066800" y="4191000"/>
            <a:ext cx="64772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500" dirty="0" smtClean="0">
                <a:solidFill>
                  <a:srgbClr val="008000"/>
                </a:solidFill>
                <a:latin typeface="Andy" charset="0"/>
              </a:rPr>
              <a:t>CD</a:t>
            </a:r>
            <a:endParaRPr lang="fr-FR" sz="2500" dirty="0">
              <a:solidFill>
                <a:srgbClr val="008000"/>
              </a:solidFill>
              <a:latin typeface="Andy" charset="0"/>
            </a:endParaRPr>
          </a:p>
        </p:txBody>
      </p:sp>
      <p:sp>
        <p:nvSpPr>
          <p:cNvPr id="338953" name="Text Box 9"/>
          <p:cNvSpPr txBox="1">
            <a:spLocks noChangeArrowheads="1"/>
          </p:cNvSpPr>
          <p:nvPr/>
        </p:nvSpPr>
        <p:spPr bwMode="auto">
          <a:xfrm>
            <a:off x="381000" y="5410200"/>
            <a:ext cx="58259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500" dirty="0" smtClean="0">
                <a:solidFill>
                  <a:srgbClr val="576448"/>
                </a:solidFill>
                <a:latin typeface="Andy" charset="0"/>
              </a:rPr>
              <a:t>CL</a:t>
            </a:r>
            <a:endParaRPr lang="fr-FR" sz="2500" dirty="0">
              <a:solidFill>
                <a:schemeClr val="accent2"/>
              </a:solidFill>
              <a:latin typeface="Andy" charset="0"/>
            </a:endParaRPr>
          </a:p>
        </p:txBody>
      </p:sp>
      <p:sp>
        <p:nvSpPr>
          <p:cNvPr id="338954" name="Text Box 10"/>
          <p:cNvSpPr txBox="1">
            <a:spLocks noChangeArrowheads="1"/>
          </p:cNvSpPr>
          <p:nvPr/>
        </p:nvSpPr>
        <p:spPr bwMode="auto">
          <a:xfrm>
            <a:off x="3505200" y="304800"/>
            <a:ext cx="174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>
                <a:solidFill>
                  <a:srgbClr val="5A94A8"/>
                </a:solidFill>
                <a:latin typeface="Andy" charset="0"/>
              </a:rPr>
              <a:t>Etat central</a:t>
            </a:r>
          </a:p>
        </p:txBody>
      </p:sp>
      <p:sp>
        <p:nvSpPr>
          <p:cNvPr id="338955" name="Text Box 11"/>
          <p:cNvSpPr txBox="1">
            <a:spLocks noChangeArrowheads="1"/>
          </p:cNvSpPr>
          <p:nvPr/>
        </p:nvSpPr>
        <p:spPr bwMode="auto">
          <a:xfrm>
            <a:off x="3673445" y="3070225"/>
            <a:ext cx="9843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 smtClean="0">
                <a:solidFill>
                  <a:schemeClr val="accent2"/>
                </a:solidFill>
                <a:latin typeface="Arial Narrow" charset="0"/>
              </a:rPr>
              <a:t>Région</a:t>
            </a:r>
            <a:endParaRPr lang="fr-FR" dirty="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338956" name="Text Box 12"/>
          <p:cNvSpPr txBox="1">
            <a:spLocks noChangeArrowheads="1"/>
          </p:cNvSpPr>
          <p:nvPr/>
        </p:nvSpPr>
        <p:spPr bwMode="auto">
          <a:xfrm>
            <a:off x="6417121" y="3141663"/>
            <a:ext cx="257403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200" i="1" dirty="0">
                <a:solidFill>
                  <a:srgbClr val="CCAF0A"/>
                </a:solidFill>
                <a:latin typeface="Berlin Sans FB" pitchFamily="34" charset="0"/>
              </a:rPr>
              <a:t>Politique régionale</a:t>
            </a:r>
          </a:p>
          <a:p>
            <a:pPr algn="ctr"/>
            <a:r>
              <a:rPr lang="fr-FR" sz="2200" i="1" dirty="0">
                <a:solidFill>
                  <a:srgbClr val="CCAF0A"/>
                </a:solidFill>
                <a:latin typeface="Berlin Sans FB" pitchFamily="34" charset="0"/>
              </a:rPr>
              <a:t>de santé</a:t>
            </a:r>
          </a:p>
        </p:txBody>
      </p:sp>
      <p:grpSp>
        <p:nvGrpSpPr>
          <p:cNvPr id="27" name="Grouper 26"/>
          <p:cNvGrpSpPr/>
          <p:nvPr/>
        </p:nvGrpSpPr>
        <p:grpSpPr>
          <a:xfrm>
            <a:off x="3398837" y="1846262"/>
            <a:ext cx="1571625" cy="1223963"/>
            <a:chOff x="3398837" y="1846262"/>
            <a:chExt cx="1571625" cy="1223963"/>
          </a:xfrm>
        </p:grpSpPr>
        <p:sp>
          <p:nvSpPr>
            <p:cNvPr id="338957" name="Text Box 13"/>
            <p:cNvSpPr txBox="1">
              <a:spLocks noChangeArrowheads="1"/>
            </p:cNvSpPr>
            <p:nvPr/>
          </p:nvSpPr>
          <p:spPr bwMode="auto">
            <a:xfrm>
              <a:off x="3398837" y="1846262"/>
              <a:ext cx="15716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2000" dirty="0">
                  <a:solidFill>
                    <a:srgbClr val="5A94A8"/>
                  </a:solidFill>
                  <a:latin typeface="Britannic Bold" charset="0"/>
                </a:rPr>
                <a:t>Orientations</a:t>
              </a:r>
            </a:p>
          </p:txBody>
        </p:sp>
        <p:sp>
          <p:nvSpPr>
            <p:cNvPr id="338958" name="Line 14"/>
            <p:cNvSpPr>
              <a:spLocks noChangeShapeType="1"/>
            </p:cNvSpPr>
            <p:nvPr/>
          </p:nvSpPr>
          <p:spPr bwMode="auto">
            <a:xfrm>
              <a:off x="3687762" y="2351087"/>
              <a:ext cx="0" cy="719138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latin typeface="Times New Roman" pitchFamily="18" charset="0"/>
                <a:ea typeface="+mn-ea"/>
                <a:cs typeface="Arial" pitchFamily="34" charset="0"/>
              </a:endParaRPr>
            </a:p>
          </p:txBody>
        </p:sp>
        <p:sp>
          <p:nvSpPr>
            <p:cNvPr id="338959" name="Line 15"/>
            <p:cNvSpPr>
              <a:spLocks noChangeShapeType="1"/>
            </p:cNvSpPr>
            <p:nvPr/>
          </p:nvSpPr>
          <p:spPr bwMode="auto">
            <a:xfrm>
              <a:off x="4551362" y="2351087"/>
              <a:ext cx="0" cy="719138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latin typeface="Times New Roman" pitchFamily="18" charset="0"/>
                <a:ea typeface="+mn-ea"/>
                <a:cs typeface="Arial" pitchFamily="34" charset="0"/>
              </a:endParaRPr>
            </a:p>
          </p:txBody>
        </p:sp>
        <p:sp>
          <p:nvSpPr>
            <p:cNvPr id="338960" name="Line 16"/>
            <p:cNvSpPr>
              <a:spLocks noChangeShapeType="1"/>
            </p:cNvSpPr>
            <p:nvPr/>
          </p:nvSpPr>
          <p:spPr bwMode="auto">
            <a:xfrm>
              <a:off x="4119562" y="2351087"/>
              <a:ext cx="0" cy="719138"/>
            </a:xfrm>
            <a:prstGeom prst="line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latin typeface="Times New Roman" pitchFamily="18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338961" name="Text Box 17"/>
          <p:cNvSpPr txBox="1">
            <a:spLocks noChangeArrowheads="1"/>
          </p:cNvSpPr>
          <p:nvPr/>
        </p:nvSpPr>
        <p:spPr bwMode="auto">
          <a:xfrm>
            <a:off x="3437925" y="5446712"/>
            <a:ext cx="13648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8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  <a:ea typeface="+mn-ea"/>
                <a:cs typeface="Arial" pitchFamily="34" charset="0"/>
              </a:rPr>
              <a:t>Communes</a:t>
            </a:r>
            <a:endParaRPr lang="fr-FR" sz="1800" dirty="0">
              <a:solidFill>
                <a:schemeClr val="accent4">
                  <a:lumMod val="75000"/>
                </a:schemeClr>
              </a:solidFill>
              <a:latin typeface="Berlin Sans FB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9" name="Grouper 28"/>
          <p:cNvGrpSpPr/>
          <p:nvPr/>
        </p:nvGrpSpPr>
        <p:grpSpPr>
          <a:xfrm>
            <a:off x="3398837" y="3862387"/>
            <a:ext cx="1441450" cy="1584325"/>
            <a:chOff x="3398837" y="3862387"/>
            <a:chExt cx="1441450" cy="1584325"/>
          </a:xfrm>
        </p:grpSpPr>
        <p:sp>
          <p:nvSpPr>
            <p:cNvPr id="338962" name="Line 18"/>
            <p:cNvSpPr>
              <a:spLocks noChangeShapeType="1"/>
            </p:cNvSpPr>
            <p:nvPr/>
          </p:nvSpPr>
          <p:spPr bwMode="auto">
            <a:xfrm flipV="1">
              <a:off x="4119562" y="3862387"/>
              <a:ext cx="0" cy="1512888"/>
            </a:xfrm>
            <a:prstGeom prst="line">
              <a:avLst/>
            </a:prstGeom>
            <a:noFill/>
            <a:ln w="38100">
              <a:solidFill>
                <a:schemeClr val="accent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latin typeface="Times New Roman" pitchFamily="18" charset="0"/>
                <a:ea typeface="+mn-ea"/>
                <a:cs typeface="Arial" pitchFamily="34" charset="0"/>
              </a:endParaRPr>
            </a:p>
          </p:txBody>
        </p:sp>
        <p:sp>
          <p:nvSpPr>
            <p:cNvPr id="338963" name="Line 19"/>
            <p:cNvSpPr>
              <a:spLocks noChangeShapeType="1"/>
            </p:cNvSpPr>
            <p:nvPr/>
          </p:nvSpPr>
          <p:spPr bwMode="auto">
            <a:xfrm flipH="1" flipV="1">
              <a:off x="4551362" y="3862387"/>
              <a:ext cx="288925" cy="1584325"/>
            </a:xfrm>
            <a:prstGeom prst="line">
              <a:avLst/>
            </a:prstGeom>
            <a:noFill/>
            <a:ln w="38100">
              <a:solidFill>
                <a:schemeClr val="accent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latin typeface="Times New Roman" pitchFamily="18" charset="0"/>
                <a:ea typeface="+mn-ea"/>
                <a:cs typeface="Arial" pitchFamily="34" charset="0"/>
              </a:endParaRPr>
            </a:p>
          </p:txBody>
        </p:sp>
        <p:sp>
          <p:nvSpPr>
            <p:cNvPr id="338964" name="Line 20"/>
            <p:cNvSpPr>
              <a:spLocks noChangeShapeType="1"/>
            </p:cNvSpPr>
            <p:nvPr/>
          </p:nvSpPr>
          <p:spPr bwMode="auto">
            <a:xfrm flipV="1">
              <a:off x="3398837" y="3862387"/>
              <a:ext cx="288925" cy="1584325"/>
            </a:xfrm>
            <a:prstGeom prst="line">
              <a:avLst/>
            </a:prstGeom>
            <a:noFill/>
            <a:ln w="38100">
              <a:solidFill>
                <a:schemeClr val="accent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fr-FR">
                <a:latin typeface="Times New Roman" pitchFamily="18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338966" name="Text Box 22"/>
          <p:cNvSpPr txBox="1">
            <a:spLocks noChangeArrowheads="1"/>
          </p:cNvSpPr>
          <p:nvPr/>
        </p:nvSpPr>
        <p:spPr bwMode="auto">
          <a:xfrm>
            <a:off x="6858697" y="4149725"/>
            <a:ext cx="218935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900" dirty="0" smtClean="0">
                <a:solidFill>
                  <a:srgbClr val="008000"/>
                </a:solidFill>
                <a:latin typeface="Berlin Sans FB" pitchFamily="34" charset="0"/>
              </a:rPr>
              <a:t>Santé mère enfant</a:t>
            </a:r>
          </a:p>
          <a:p>
            <a:pPr algn="ctr"/>
            <a:r>
              <a:rPr lang="fr-FR" sz="1900" dirty="0">
                <a:solidFill>
                  <a:srgbClr val="008000"/>
                </a:solidFill>
                <a:latin typeface="Berlin Sans FB" pitchFamily="34" charset="0"/>
              </a:rPr>
              <a:t>(</a:t>
            </a:r>
            <a:r>
              <a:rPr lang="fr-FR" sz="1900" dirty="0" err="1">
                <a:solidFill>
                  <a:srgbClr val="008000"/>
                </a:solidFill>
                <a:latin typeface="Berlin Sans FB" pitchFamily="34" charset="0"/>
              </a:rPr>
              <a:t>médico</a:t>
            </a:r>
            <a:r>
              <a:rPr lang="fr-FR" sz="1900" dirty="0">
                <a:solidFill>
                  <a:srgbClr val="008000"/>
                </a:solidFill>
                <a:latin typeface="Berlin Sans FB" pitchFamily="34" charset="0"/>
              </a:rPr>
              <a:t>) social</a:t>
            </a:r>
          </a:p>
        </p:txBody>
      </p:sp>
      <p:grpSp>
        <p:nvGrpSpPr>
          <p:cNvPr id="28" name="Grouper 27"/>
          <p:cNvGrpSpPr/>
          <p:nvPr/>
        </p:nvGrpSpPr>
        <p:grpSpPr>
          <a:xfrm>
            <a:off x="2667000" y="3789363"/>
            <a:ext cx="2984500" cy="668337"/>
            <a:chOff x="2667000" y="3789363"/>
            <a:chExt cx="2984500" cy="668337"/>
          </a:xfrm>
        </p:grpSpPr>
        <p:sp>
          <p:nvSpPr>
            <p:cNvPr id="338967" name="Line 23"/>
            <p:cNvSpPr>
              <a:spLocks noChangeShapeType="1"/>
            </p:cNvSpPr>
            <p:nvPr/>
          </p:nvSpPr>
          <p:spPr bwMode="auto">
            <a:xfrm flipV="1">
              <a:off x="2667000" y="3810000"/>
              <a:ext cx="503237" cy="64770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8968" name="Line 24"/>
            <p:cNvSpPr>
              <a:spLocks noChangeShapeType="1"/>
            </p:cNvSpPr>
            <p:nvPr/>
          </p:nvSpPr>
          <p:spPr bwMode="auto">
            <a:xfrm flipH="1" flipV="1">
              <a:off x="5076825" y="3789363"/>
              <a:ext cx="574675" cy="64770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38969" name="Text Box 25"/>
          <p:cNvSpPr txBox="1">
            <a:spLocks noChangeArrowheads="1"/>
          </p:cNvSpPr>
          <p:nvPr/>
        </p:nvSpPr>
        <p:spPr bwMode="auto">
          <a:xfrm>
            <a:off x="7386509" y="5257800"/>
            <a:ext cx="174785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900" i="1" dirty="0" smtClean="0">
                <a:solidFill>
                  <a:srgbClr val="576448"/>
                </a:solidFill>
                <a:latin typeface="Berlin Sans FB" pitchFamily="34" charset="0"/>
              </a:rPr>
              <a:t>Compétences </a:t>
            </a:r>
          </a:p>
          <a:p>
            <a:pPr algn="ctr"/>
            <a:r>
              <a:rPr lang="fr-FR" sz="1900" i="1" dirty="0" smtClean="0">
                <a:solidFill>
                  <a:srgbClr val="576448"/>
                </a:solidFill>
                <a:latin typeface="Berlin Sans FB" pitchFamily="34" charset="0"/>
              </a:rPr>
              <a:t>générales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3429000" y="4038600"/>
            <a:ext cx="1769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8000"/>
                </a:solidFill>
                <a:latin typeface="Arial Narrow" charset="0"/>
              </a:rPr>
              <a:t>Départements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51" grpId="0"/>
      <p:bldP spid="338952" grpId="0"/>
      <p:bldP spid="338953" grpId="0"/>
      <p:bldP spid="338954" grpId="0"/>
      <p:bldP spid="338955" grpId="0"/>
      <p:bldP spid="338956" grpId="0"/>
      <p:bldP spid="338961" grpId="0"/>
      <p:bldP spid="338966" grpId="0"/>
      <p:bldP spid="338969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531225" cy="990600"/>
          </a:xfrm>
        </p:spPr>
        <p:txBody>
          <a:bodyPr/>
          <a:lstStyle/>
          <a:p>
            <a:pPr eaLnBrk="1" hangingPunct="1"/>
            <a:r>
              <a:rPr lang="fr-FR" sz="3600" dirty="0"/>
              <a:t>Loi 2009</a:t>
            </a:r>
            <a:r>
              <a:rPr lang="fr-FR" sz="3800" dirty="0"/>
              <a:t> </a:t>
            </a:r>
            <a:r>
              <a:rPr lang="fr-FR" sz="3400" dirty="0" err="1">
                <a:sym typeface="Wingdings 3" charset="2"/>
              </a:rPr>
              <a:t></a:t>
            </a:r>
            <a:r>
              <a:rPr lang="fr-FR" sz="3800" dirty="0"/>
              <a:t> </a:t>
            </a:r>
            <a:r>
              <a:rPr lang="fr-FR" sz="3400" dirty="0"/>
              <a:t>une gouvernance rénovée</a:t>
            </a:r>
          </a:p>
        </p:txBody>
      </p:sp>
      <p:sp>
        <p:nvSpPr>
          <p:cNvPr id="13315" name="Rectangle 3"/>
          <p:cNvSpPr>
            <a:spLocks noGrp="1"/>
          </p:cNvSpPr>
          <p:nvPr>
            <p:ph sz="quarter" idx="1"/>
          </p:nvPr>
        </p:nvSpPr>
        <p:spPr>
          <a:xfrm>
            <a:off x="468313" y="1557338"/>
            <a:ext cx="8675687" cy="4895850"/>
          </a:xfrm>
        </p:spPr>
        <p:txBody>
          <a:bodyPr/>
          <a:lstStyle/>
          <a:p>
            <a:pPr marL="342900" indent="-342900" eaLnBrk="1" hangingPunct="1"/>
            <a:r>
              <a:rPr lang="fr-FR" sz="2700" dirty="0" smtClean="0"/>
              <a:t>Arguments</a:t>
            </a:r>
          </a:p>
          <a:p>
            <a:pPr lvl="1">
              <a:lnSpc>
                <a:spcPct val="90000"/>
              </a:lnSpc>
            </a:pPr>
            <a:r>
              <a:rPr lang="fr-FR" sz="2200" dirty="0" smtClean="0"/>
              <a:t>contexte de la révision générale des politiques publiques</a:t>
            </a:r>
          </a:p>
          <a:p>
            <a:pPr lvl="1">
              <a:lnSpc>
                <a:spcPct val="90000"/>
              </a:lnSpc>
            </a:pPr>
            <a:r>
              <a:rPr lang="fr-FR" sz="2200" dirty="0" smtClean="0"/>
              <a:t>continuité d’une série de réformes</a:t>
            </a:r>
          </a:p>
          <a:p>
            <a:pPr marL="342900" indent="-342900" eaLnBrk="1" hangingPunct="1"/>
            <a:r>
              <a:rPr lang="fr-FR" sz="2700" b="1" dirty="0" smtClean="0"/>
              <a:t>H</a:t>
            </a:r>
            <a:r>
              <a:rPr lang="fr-FR" sz="2700" dirty="0" smtClean="0"/>
              <a:t>ôpital </a:t>
            </a:r>
            <a:r>
              <a:rPr lang="fr-FR" sz="2700" b="1" dirty="0"/>
              <a:t>P</a:t>
            </a:r>
            <a:r>
              <a:rPr lang="fr-FR" sz="2700" dirty="0"/>
              <a:t>atients </a:t>
            </a:r>
            <a:r>
              <a:rPr lang="fr-FR" sz="2700" b="1" dirty="0"/>
              <a:t>S</a:t>
            </a:r>
            <a:r>
              <a:rPr lang="fr-FR" sz="2700" dirty="0"/>
              <a:t>anté </a:t>
            </a:r>
            <a:r>
              <a:rPr lang="fr-FR" sz="2700" b="1" dirty="0">
                <a:solidFill>
                  <a:srgbClr val="4F8395"/>
                </a:solidFill>
              </a:rPr>
              <a:t>T</a:t>
            </a:r>
            <a:r>
              <a:rPr lang="fr-FR" sz="2700" dirty="0">
                <a:solidFill>
                  <a:srgbClr val="4F8395"/>
                </a:solidFill>
              </a:rPr>
              <a:t>erritoires</a:t>
            </a:r>
          </a:p>
          <a:p>
            <a:pPr lvl="1" eaLnBrk="1" hangingPunct="1"/>
            <a:r>
              <a:rPr lang="fr-FR" sz="2300" dirty="0">
                <a:solidFill>
                  <a:srgbClr val="477687"/>
                </a:solidFill>
              </a:rPr>
              <a:t>Agences régionales de santé </a:t>
            </a:r>
          </a:p>
          <a:p>
            <a:pPr marL="936625" lvl="2" indent="-342900" eaLnBrk="1" hangingPunct="1"/>
            <a:r>
              <a:rPr lang="fr-FR" sz="1800" dirty="0"/>
              <a:t>regroupement de 7 entités pour un pilotage unifié de l’ensemble du champ de la santé</a:t>
            </a:r>
          </a:p>
          <a:p>
            <a:pPr marL="342900" indent="-342900" eaLnBrk="1" hangingPunct="1"/>
            <a:r>
              <a:rPr lang="fr-FR" sz="2700" dirty="0"/>
              <a:t>Objectifs</a:t>
            </a:r>
          </a:p>
          <a:p>
            <a:pPr lvl="1">
              <a:lnSpc>
                <a:spcPct val="90000"/>
              </a:lnSpc>
            </a:pPr>
            <a:r>
              <a:rPr lang="fr-FR" sz="2200" dirty="0"/>
              <a:t>améliorer l’accès aux soins, territorialiser les politiques de santé, développer une approche globale de la santé, équilibrer dépenses et ressources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1403350" y="1341438"/>
            <a:ext cx="7740650" cy="1371600"/>
          </a:xfrm>
        </p:spPr>
        <p:txBody>
          <a:bodyPr/>
          <a:lstStyle/>
          <a:p>
            <a:r>
              <a:rPr lang="fr-FR" sz="4000" dirty="0"/>
              <a:t>La performance du </a:t>
            </a:r>
            <a:r>
              <a:rPr lang="fr-FR" sz="4000" dirty="0" smtClean="0"/>
              <a:t>système de santé</a:t>
            </a:r>
            <a:endParaRPr lang="fr-FR" sz="4000" dirty="0"/>
          </a:p>
        </p:txBody>
      </p:sp>
      <p:sp>
        <p:nvSpPr>
          <p:cNvPr id="20483" name="Espace réservé du texte 6"/>
          <p:cNvSpPr txBox="1">
            <a:spLocks/>
          </p:cNvSpPr>
          <p:nvPr/>
        </p:nvSpPr>
        <p:spPr bwMode="auto">
          <a:xfrm>
            <a:off x="1403350" y="2997200"/>
            <a:ext cx="74168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charset="2"/>
              <a:buNone/>
            </a:pPr>
            <a:endParaRPr lang="fr-FR" sz="2900">
              <a:latin typeface="Tw Cen MT" charset="0"/>
            </a:endParaRPr>
          </a:p>
        </p:txBody>
      </p:sp>
      <p:sp>
        <p:nvSpPr>
          <p:cNvPr id="20484" name="Espace réservé du texte 1"/>
          <p:cNvSpPr>
            <a:spLocks noGrp="1"/>
          </p:cNvSpPr>
          <p:nvPr>
            <p:ph type="body" idx="1"/>
          </p:nvPr>
        </p:nvSpPr>
        <p:spPr>
          <a:xfrm>
            <a:off x="1403350" y="2997200"/>
            <a:ext cx="7123113" cy="1673225"/>
          </a:xfrm>
        </p:spPr>
        <p:txBody>
          <a:bodyPr/>
          <a:lstStyle/>
          <a:p>
            <a:r>
              <a:rPr lang="fr-FR" dirty="0"/>
              <a:t>À partir de l’évaluation des plans régionaux de santé publique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39750" y="1700213"/>
            <a:ext cx="415210" cy="723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4100" dirty="0" smtClean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II</a:t>
            </a:r>
            <a:endParaRPr lang="fr-FR" sz="4100" dirty="0">
              <a:solidFill>
                <a:srgbClr val="FFFFFF"/>
              </a:solidFill>
              <a:latin typeface="+mj-lt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/>
              <a:t>La performance</a:t>
            </a:r>
            <a:endParaRPr lang="fr-FR" sz="2000"/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00200"/>
            <a:ext cx="8496300" cy="4525963"/>
          </a:xfrm>
        </p:spPr>
        <p:txBody>
          <a:bodyPr/>
          <a:lstStyle/>
          <a:p>
            <a:r>
              <a:rPr lang="fr-FR" sz="2600" dirty="0" smtClean="0"/>
              <a:t>Notion qui fait débat et encore peu clarifiée en France</a:t>
            </a:r>
          </a:p>
          <a:p>
            <a:pPr lvl="1"/>
            <a:r>
              <a:rPr lang="fr-FR" sz="2300" dirty="0" smtClean="0"/>
              <a:t>capacité </a:t>
            </a:r>
            <a:r>
              <a:rPr lang="fr-FR" sz="2300" dirty="0"/>
              <a:t>d’une organisation à tenir la totalité de sa </a:t>
            </a:r>
            <a:r>
              <a:rPr lang="fr-FR" sz="2300" dirty="0">
                <a:solidFill>
                  <a:srgbClr val="52879A"/>
                </a:solidFill>
              </a:rPr>
              <a:t>chaîne de résultats</a:t>
            </a:r>
            <a:r>
              <a:rPr lang="fr-FR" sz="2300" dirty="0">
                <a:solidFill>
                  <a:schemeClr val="accent1"/>
                </a:solidFill>
              </a:rPr>
              <a:t> </a:t>
            </a:r>
            <a:r>
              <a:rPr lang="fr-FR" sz="1700" dirty="0"/>
              <a:t>(Loi de finances 2001)</a:t>
            </a:r>
          </a:p>
          <a:p>
            <a:endParaRPr lang="fr-FR" sz="2000" dirty="0"/>
          </a:p>
          <a:p>
            <a:r>
              <a:rPr lang="fr-FR" sz="2600" dirty="0"/>
              <a:t>Capacité d’un système à accomplir au cours du temps quatre </a:t>
            </a:r>
            <a:r>
              <a:rPr lang="fr-FR" sz="2600" dirty="0">
                <a:solidFill>
                  <a:srgbClr val="52879A"/>
                </a:solidFill>
              </a:rPr>
              <a:t>fonctions</a:t>
            </a:r>
            <a:r>
              <a:rPr lang="fr-FR" sz="2600" dirty="0"/>
              <a:t> interdépendantes </a:t>
            </a:r>
          </a:p>
          <a:p>
            <a:pPr lvl="1">
              <a:buFont typeface="Wingdings 2" charset="2"/>
              <a:buNone/>
            </a:pPr>
            <a:r>
              <a:rPr lang="fr-FR" sz="1700" dirty="0"/>
              <a:t>(</a:t>
            </a:r>
            <a:r>
              <a:rPr lang="fr-FR" sz="1700" dirty="0" err="1"/>
              <a:t>Contandriopoulos</a:t>
            </a:r>
            <a:r>
              <a:rPr lang="fr-FR" sz="1700" dirty="0"/>
              <a:t> et </a:t>
            </a:r>
            <a:r>
              <a:rPr lang="fr-FR" sz="1700" i="1" dirty="0"/>
              <a:t>al</a:t>
            </a:r>
            <a:r>
              <a:rPr lang="fr-FR" sz="1700" dirty="0"/>
              <a:t>, 2009)</a:t>
            </a:r>
          </a:p>
          <a:p>
            <a:pPr lvl="1">
              <a:buFont typeface="Wingdings 2" charset="2"/>
              <a:buNone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édian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chnique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6386</TotalTime>
  <Words>1443</Words>
  <Application>Microsoft Macintosh PowerPoint</Application>
  <PresentationFormat>Présentation à l'écran (4:3)</PresentationFormat>
  <Paragraphs>302</Paragraphs>
  <Slides>27</Slides>
  <Notes>27</Notes>
  <HiddenSlides>1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27</vt:i4>
      </vt:variant>
    </vt:vector>
  </HeadingPairs>
  <TitlesOfParts>
    <vt:vector size="30" baseType="lpstr">
      <vt:lpstr>Médian</vt:lpstr>
      <vt:lpstr>Photo Editor Photo</vt:lpstr>
      <vt:lpstr>ClipArt</vt:lpstr>
      <vt:lpstr>REGARD SUR LA PERFORMANCE DU SYSTÈME DE SANTE AU NIVEAU REGIONAL EN FRANCE   </vt:lpstr>
      <vt:lpstr>Plan de la présentation</vt:lpstr>
      <vt:lpstr>I   L’émergence du niveau régional</vt:lpstr>
      <vt:lpstr>Les étapes de la régionalisation</vt:lpstr>
      <vt:lpstr>Loi 2004 une politique de santé structurée</vt:lpstr>
      <vt:lpstr>Diapositive 6</vt:lpstr>
      <vt:lpstr>Loi 2009  une gouvernance rénovée</vt:lpstr>
      <vt:lpstr>La performance du système de santé</vt:lpstr>
      <vt:lpstr>La performance</vt:lpstr>
      <vt:lpstr>Les 4 fonctions (Contandriopoulos et al, 2009)</vt:lpstr>
      <vt:lpstr>Diapositive 11</vt:lpstr>
      <vt:lpstr>Douze régions de profil différent</vt:lpstr>
      <vt:lpstr>Analyse de douze évaluations</vt:lpstr>
      <vt:lpstr>La capacité des plans à structurer la politique de santé</vt:lpstr>
      <vt:lpstr>La capacité des plans à structurer la politique de santé</vt:lpstr>
      <vt:lpstr>La performance du système régional</vt:lpstr>
      <vt:lpstr>La performance du système régional</vt:lpstr>
      <vt:lpstr>La performance du système régional</vt:lpstr>
      <vt:lpstr>La performance du système régional</vt:lpstr>
      <vt:lpstr>III   Des plans aux projets</vt:lpstr>
      <vt:lpstr>Le passage du plan de santé publique au projet de santé</vt:lpstr>
      <vt:lpstr>Du plan de santé publique au projet de santé</vt:lpstr>
      <vt:lpstr>Diapositive 23</vt:lpstr>
      <vt:lpstr>Les enseignements de l’évaluation dans les régions</vt:lpstr>
      <vt:lpstr>Trois défis pour la performance du système de santé</vt:lpstr>
      <vt:lpstr>Diapositive 26</vt:lpstr>
      <vt:lpstr>Trois défis pour la performance du système de santé</vt:lpstr>
    </vt:vector>
  </TitlesOfParts>
  <Company>eMailink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Murielle</dc:creator>
  <cp:lastModifiedBy>Françoise Jabot</cp:lastModifiedBy>
  <cp:revision>354</cp:revision>
  <dcterms:created xsi:type="dcterms:W3CDTF">2010-11-30T02:39:55Z</dcterms:created>
  <dcterms:modified xsi:type="dcterms:W3CDTF">2010-11-30T02:40:46Z</dcterms:modified>
</cp:coreProperties>
</file>